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Lst>
  <p:sldSz cx="18288000" cy="10287000"/>
  <p:notesSz cx="6858000" cy="9144000"/>
  <p:embeddedFontLst>
    <p:embeddedFont>
      <p:font typeface="Georgia Pro Bold Italics" charset="1" panose="02040802050405090203"/>
      <p:regular r:id="rId24"/>
    </p:embeddedFont>
    <p:embeddedFont>
      <p:font typeface="Georgia Pro Bold" charset="1" panose="02040802050405020203"/>
      <p:regular r:id="rId25"/>
    </p:embeddedFont>
    <p:embeddedFont>
      <p:font typeface="Georgia Pro" charset="1" panose="02040502050405020303"/>
      <p:regular r:id="rId26"/>
    </p:embeddedFont>
    <p:embeddedFont>
      <p:font typeface="Georgia Pro Italics" charset="1" panose="02040502050405090303"/>
      <p:regular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png" Type="http://schemas.openxmlformats.org/officeDocument/2006/relationships/image"/><Relationship Id="rId4" Target="../media/image32.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pn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14.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9.png" Type="http://schemas.openxmlformats.org/officeDocument/2006/relationships/image"/><Relationship Id="rId4" Target="../media/image10.svg" Type="http://schemas.openxmlformats.org/officeDocument/2006/relationships/image"/><Relationship Id="rId5" Target="../media/image33.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png" Type="http://schemas.openxmlformats.org/officeDocument/2006/relationships/image"/><Relationship Id="rId4" Target="../media/image34.png" Type="http://schemas.openxmlformats.org/officeDocument/2006/relationships/image"/><Relationship Id="rId5" Target="../media/image9.png" Type="http://schemas.openxmlformats.org/officeDocument/2006/relationships/image"/><Relationship Id="rId6" Target="../media/image10.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pn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9.png" Type="http://schemas.openxmlformats.org/officeDocument/2006/relationships/image"/><Relationship Id="rId4" Target="../media/image10.sv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9.png" Type="http://schemas.openxmlformats.org/officeDocument/2006/relationships/image"/><Relationship Id="rId4" Target="../media/image10.svg" Type="http://schemas.openxmlformats.org/officeDocument/2006/relationships/image"/><Relationship Id="rId5" Target="../media/image7.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35.png" Type="http://schemas.openxmlformats.org/officeDocument/2006/relationships/image"/><Relationship Id="rId4" Target="../media/image36.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pn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pn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13.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9.png" Type="http://schemas.openxmlformats.org/officeDocument/2006/relationships/image"/><Relationship Id="rId4" Target="../media/image10.svg" Type="http://schemas.openxmlformats.org/officeDocument/2006/relationships/image"/><Relationship Id="rId5" Target="../media/image7.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4.pn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15.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7.png" Type="http://schemas.openxmlformats.org/officeDocument/2006/relationships/image"/><Relationship Id="rId5" Target="../media/image16.png" Type="http://schemas.openxmlformats.org/officeDocument/2006/relationships/image"/><Relationship Id="rId6" Target="../media/image17.png" Type="http://schemas.openxmlformats.org/officeDocument/2006/relationships/image"/><Relationship Id="rId7" Target="../media/image18.png" Type="http://schemas.openxmlformats.org/officeDocument/2006/relationships/image"/><Relationship Id="rId8" Target="../media/image19.png" Type="http://schemas.openxmlformats.org/officeDocument/2006/relationships/image"/><Relationship Id="rId9" Target="../media/image20.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7.svg" Type="http://schemas.openxmlformats.org/officeDocument/2006/relationships/image"/><Relationship Id="rId11" Target="../media/image28.png" Type="http://schemas.openxmlformats.org/officeDocument/2006/relationships/image"/><Relationship Id="rId12" Target="../media/image29.svg" Type="http://schemas.openxmlformats.org/officeDocument/2006/relationships/image"/><Relationship Id="rId13" Target="../media/image30.png" Type="http://schemas.openxmlformats.org/officeDocument/2006/relationships/image"/><Relationship Id="rId2" Target="../media/image12.png" Type="http://schemas.openxmlformats.org/officeDocument/2006/relationships/image"/><Relationship Id="rId3" Target="../media/image21.png" Type="http://schemas.openxmlformats.org/officeDocument/2006/relationships/image"/><Relationship Id="rId4" Target="../media/image14.png" Type="http://schemas.openxmlformats.org/officeDocument/2006/relationships/image"/><Relationship Id="rId5" Target="../media/image22.png" Type="http://schemas.openxmlformats.org/officeDocument/2006/relationships/image"/><Relationship Id="rId6" Target="../media/image23.svg" Type="http://schemas.openxmlformats.org/officeDocument/2006/relationships/image"/><Relationship Id="rId7" Target="../media/image24.png" Type="http://schemas.openxmlformats.org/officeDocument/2006/relationships/image"/><Relationship Id="rId8" Target="../media/image25.svg" Type="http://schemas.openxmlformats.org/officeDocument/2006/relationships/image"/><Relationship Id="rId9" Target="../media/image26.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4.png" Type="http://schemas.openxmlformats.org/officeDocument/2006/relationships/image"/><Relationship Id="rId4" Target="../media/image31.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56650" r="0" b="-48740"/>
            </a:stretch>
          </a:blipFill>
        </p:spPr>
      </p:sp>
      <p:sp>
        <p:nvSpPr>
          <p:cNvPr name="Freeform 3" id="3"/>
          <p:cNvSpPr/>
          <p:nvPr/>
        </p:nvSpPr>
        <p:spPr>
          <a:xfrm flipH="false" flipV="false" rot="-82362">
            <a:off x="1566881" y="3740686"/>
            <a:ext cx="2051588" cy="1928493"/>
          </a:xfrm>
          <a:custGeom>
            <a:avLst/>
            <a:gdLst/>
            <a:ahLst/>
            <a:cxnLst/>
            <a:rect r="r" b="b" t="t" l="l"/>
            <a:pathLst>
              <a:path h="1928493" w="2051588">
                <a:moveTo>
                  <a:pt x="0" y="0"/>
                </a:moveTo>
                <a:lnTo>
                  <a:pt x="2051588" y="0"/>
                </a:lnTo>
                <a:lnTo>
                  <a:pt x="2051588" y="1928493"/>
                </a:lnTo>
                <a:lnTo>
                  <a:pt x="0" y="1928493"/>
                </a:lnTo>
                <a:lnTo>
                  <a:pt x="0" y="0"/>
                </a:lnTo>
                <a:close/>
              </a:path>
            </a:pathLst>
          </a:custGeom>
          <a:blipFill>
            <a:blip r:embed="rId3"/>
            <a:stretch>
              <a:fillRect l="0" t="0" r="0" b="0"/>
            </a:stretch>
          </a:blipFill>
        </p:spPr>
      </p:sp>
      <p:grpSp>
        <p:nvGrpSpPr>
          <p:cNvPr name="Group 4" id="4"/>
          <p:cNvGrpSpPr/>
          <p:nvPr/>
        </p:nvGrpSpPr>
        <p:grpSpPr>
          <a:xfrm rot="0">
            <a:off x="427149" y="413949"/>
            <a:ext cx="17337197" cy="8340693"/>
            <a:chOff x="0" y="0"/>
            <a:chExt cx="23116263" cy="11120924"/>
          </a:xfrm>
        </p:grpSpPr>
        <p:grpSp>
          <p:nvGrpSpPr>
            <p:cNvPr name="Group 5" id="5"/>
            <p:cNvGrpSpPr/>
            <p:nvPr/>
          </p:nvGrpSpPr>
          <p:grpSpPr>
            <a:xfrm rot="0">
              <a:off x="0" y="0"/>
              <a:ext cx="22790058" cy="1366774"/>
              <a:chOff x="0" y="0"/>
              <a:chExt cx="4371517" cy="262170"/>
            </a:xfrm>
          </p:grpSpPr>
          <p:sp>
            <p:nvSpPr>
              <p:cNvPr name="Freeform 6" id="6"/>
              <p:cNvSpPr/>
              <p:nvPr/>
            </p:nvSpPr>
            <p:spPr>
              <a:xfrm flipH="false" flipV="false" rot="0">
                <a:off x="0" y="0"/>
                <a:ext cx="4371517" cy="262170"/>
              </a:xfrm>
              <a:custGeom>
                <a:avLst/>
                <a:gdLst/>
                <a:ahLst/>
                <a:cxnLst/>
                <a:rect r="r" b="b" t="t" l="l"/>
                <a:pathLst>
                  <a:path h="262170" w="4371517">
                    <a:moveTo>
                      <a:pt x="29852" y="0"/>
                    </a:moveTo>
                    <a:lnTo>
                      <a:pt x="4341666" y="0"/>
                    </a:lnTo>
                    <a:cubicBezTo>
                      <a:pt x="4349583" y="0"/>
                      <a:pt x="4357176" y="3145"/>
                      <a:pt x="4362774" y="8743"/>
                    </a:cubicBezTo>
                    <a:cubicBezTo>
                      <a:pt x="4368372" y="14342"/>
                      <a:pt x="4371517" y="21935"/>
                      <a:pt x="4371517" y="29852"/>
                    </a:cubicBezTo>
                    <a:lnTo>
                      <a:pt x="4371517" y="232318"/>
                    </a:lnTo>
                    <a:cubicBezTo>
                      <a:pt x="4371517" y="248805"/>
                      <a:pt x="4358152" y="262170"/>
                      <a:pt x="4341666" y="262170"/>
                    </a:cubicBezTo>
                    <a:lnTo>
                      <a:pt x="29852" y="262170"/>
                    </a:lnTo>
                    <a:cubicBezTo>
                      <a:pt x="21935" y="262170"/>
                      <a:pt x="14342" y="259025"/>
                      <a:pt x="8743" y="253427"/>
                    </a:cubicBezTo>
                    <a:cubicBezTo>
                      <a:pt x="3145" y="247829"/>
                      <a:pt x="0" y="240236"/>
                      <a:pt x="0" y="232318"/>
                    </a:cubicBezTo>
                    <a:lnTo>
                      <a:pt x="0" y="29852"/>
                    </a:lnTo>
                    <a:cubicBezTo>
                      <a:pt x="0" y="21935"/>
                      <a:pt x="3145" y="14342"/>
                      <a:pt x="8743" y="8743"/>
                    </a:cubicBezTo>
                    <a:cubicBezTo>
                      <a:pt x="14342" y="3145"/>
                      <a:pt x="21935" y="0"/>
                      <a:pt x="29852" y="0"/>
                    </a:cubicBezTo>
                    <a:close/>
                  </a:path>
                </a:pathLst>
              </a:custGeom>
              <a:solidFill>
                <a:srgbClr val="000000">
                  <a:alpha val="0"/>
                </a:srgbClr>
              </a:solidFill>
              <a:ln w="38100" cap="rnd">
                <a:solidFill>
                  <a:srgbClr val="E5E1DA"/>
                </a:solidFill>
                <a:prstDash val="solid"/>
                <a:round/>
              </a:ln>
            </p:spPr>
          </p:sp>
          <p:sp>
            <p:nvSpPr>
              <p:cNvPr name="TextBox 7" id="7"/>
              <p:cNvSpPr txBox="true"/>
              <p:nvPr/>
            </p:nvSpPr>
            <p:spPr>
              <a:xfrm>
                <a:off x="0" y="-38100"/>
                <a:ext cx="4371517" cy="300270"/>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333156" y="320607"/>
              <a:ext cx="725561" cy="725561"/>
            </a:xfrm>
            <a:custGeom>
              <a:avLst/>
              <a:gdLst/>
              <a:ahLst/>
              <a:cxnLst/>
              <a:rect r="r" b="b" t="t" l="l"/>
              <a:pathLst>
                <a:path h="725561" w="725561">
                  <a:moveTo>
                    <a:pt x="0" y="0"/>
                  </a:moveTo>
                  <a:lnTo>
                    <a:pt x="725561" y="0"/>
                  </a:lnTo>
                  <a:lnTo>
                    <a:pt x="725561" y="725560"/>
                  </a:lnTo>
                  <a:lnTo>
                    <a:pt x="0" y="72556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9" id="9"/>
            <p:cNvSpPr txBox="true"/>
            <p:nvPr/>
          </p:nvSpPr>
          <p:spPr>
            <a:xfrm rot="0">
              <a:off x="7447712" y="1010888"/>
              <a:ext cx="15668550" cy="10110036"/>
            </a:xfrm>
            <a:prstGeom prst="rect">
              <a:avLst/>
            </a:prstGeom>
          </p:spPr>
          <p:txBody>
            <a:bodyPr anchor="t" rtlCol="false" tIns="0" lIns="0" bIns="0" rIns="0">
              <a:spAutoFit/>
            </a:bodyPr>
            <a:lstStyle/>
            <a:p>
              <a:pPr algn="ctr">
                <a:lnSpc>
                  <a:spcPts val="8507"/>
                </a:lnSpc>
              </a:pPr>
            </a:p>
            <a:p>
              <a:pPr algn="ctr">
                <a:lnSpc>
                  <a:spcPts val="8507"/>
                </a:lnSpc>
              </a:pPr>
              <a:r>
                <a:rPr lang="en-US" b="true" sz="7734" i="true">
                  <a:solidFill>
                    <a:srgbClr val="FBF9F1"/>
                  </a:solidFill>
                  <a:latin typeface="Georgia Pro Bold Italics"/>
                  <a:ea typeface="Georgia Pro Bold Italics"/>
                  <a:cs typeface="Georgia Pro Bold Italics"/>
                  <a:sym typeface="Georgia Pro Bold Italics"/>
                </a:rPr>
                <a:t>RECOMMENDATION SYSTEMS: THE POWER OF PERSONALIZATION</a:t>
              </a:r>
            </a:p>
            <a:p>
              <a:pPr algn="ctr">
                <a:lnSpc>
                  <a:spcPts val="16434"/>
                </a:lnSpc>
              </a:pPr>
            </a:p>
          </p:txBody>
        </p:sp>
        <p:sp>
          <p:nvSpPr>
            <p:cNvPr name="TextBox 10" id="10"/>
            <p:cNvSpPr txBox="true"/>
            <p:nvPr/>
          </p:nvSpPr>
          <p:spPr>
            <a:xfrm rot="0">
              <a:off x="1329119" y="346361"/>
              <a:ext cx="5156040" cy="616902"/>
            </a:xfrm>
            <a:prstGeom prst="rect">
              <a:avLst/>
            </a:prstGeom>
          </p:spPr>
          <p:txBody>
            <a:bodyPr anchor="t" rtlCol="false" tIns="0" lIns="0" bIns="0" rIns="0">
              <a:spAutoFit/>
            </a:bodyPr>
            <a:lstStyle/>
            <a:p>
              <a:pPr algn="l">
                <a:lnSpc>
                  <a:spcPts val="3892"/>
                </a:lnSpc>
                <a:spcBef>
                  <a:spcPct val="0"/>
                </a:spcBef>
              </a:pPr>
              <a:r>
                <a:rPr lang="en-US" b="true" sz="2780">
                  <a:solidFill>
                    <a:srgbClr val="FFF78A"/>
                  </a:solidFill>
                  <a:latin typeface="Georgia Pro Bold"/>
                  <a:ea typeface="Georgia Pro Bold"/>
                  <a:cs typeface="Georgia Pro Bold"/>
                  <a:sym typeface="Georgia Pro Bold"/>
                </a:rPr>
                <a:t>Snapchat</a:t>
              </a:r>
            </a:p>
          </p:txBody>
        </p:sp>
      </p:grpSp>
      <p:sp>
        <p:nvSpPr>
          <p:cNvPr name="TextBox 11" id="11"/>
          <p:cNvSpPr txBox="true"/>
          <p:nvPr/>
        </p:nvSpPr>
        <p:spPr>
          <a:xfrm rot="0">
            <a:off x="851144" y="8502275"/>
            <a:ext cx="5278428" cy="537845"/>
          </a:xfrm>
          <a:prstGeom prst="rect">
            <a:avLst/>
          </a:prstGeom>
        </p:spPr>
        <p:txBody>
          <a:bodyPr anchor="t" rtlCol="false" tIns="0" lIns="0" bIns="0" rIns="0">
            <a:spAutoFit/>
          </a:bodyPr>
          <a:lstStyle/>
          <a:p>
            <a:pPr algn="l">
              <a:lnSpc>
                <a:spcPts val="4480"/>
              </a:lnSpc>
              <a:spcBef>
                <a:spcPct val="0"/>
              </a:spcBef>
            </a:pPr>
            <a:r>
              <a:rPr lang="en-US" sz="3200">
                <a:solidFill>
                  <a:srgbClr val="FBF9F1"/>
                </a:solidFill>
                <a:latin typeface="Georgia Pro"/>
                <a:ea typeface="Georgia Pro"/>
                <a:cs typeface="Georgia Pro"/>
                <a:sym typeface="Georgia Pro"/>
              </a:rPr>
              <a:t>Present by Gautam Kumar B </a:t>
            </a:r>
          </a:p>
        </p:txBody>
      </p:sp>
      <p:sp>
        <p:nvSpPr>
          <p:cNvPr name="Freeform 12" id="12"/>
          <p:cNvSpPr/>
          <p:nvPr/>
        </p:nvSpPr>
        <p:spPr>
          <a:xfrm flipH="false" flipV="false" rot="0">
            <a:off x="879719" y="9116319"/>
            <a:ext cx="781430" cy="781430"/>
          </a:xfrm>
          <a:custGeom>
            <a:avLst/>
            <a:gdLst/>
            <a:ahLst/>
            <a:cxnLst/>
            <a:rect r="r" b="b" t="t" l="l"/>
            <a:pathLst>
              <a:path h="781430" w="781430">
                <a:moveTo>
                  <a:pt x="0" y="0"/>
                </a:moveTo>
                <a:lnTo>
                  <a:pt x="781431" y="0"/>
                </a:lnTo>
                <a:lnTo>
                  <a:pt x="781431" y="781431"/>
                </a:lnTo>
                <a:lnTo>
                  <a:pt x="0" y="78143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3" id="13"/>
          <p:cNvSpPr txBox="true"/>
          <p:nvPr/>
        </p:nvSpPr>
        <p:spPr>
          <a:xfrm rot="0">
            <a:off x="1864498" y="9224373"/>
            <a:ext cx="6748748" cy="431973"/>
          </a:xfrm>
          <a:prstGeom prst="rect">
            <a:avLst/>
          </a:prstGeom>
        </p:spPr>
        <p:txBody>
          <a:bodyPr anchor="t" rtlCol="false" tIns="0" lIns="0" bIns="0" rIns="0">
            <a:spAutoFit/>
          </a:bodyPr>
          <a:lstStyle/>
          <a:p>
            <a:pPr algn="l">
              <a:lnSpc>
                <a:spcPts val="3490"/>
              </a:lnSpc>
              <a:spcBef>
                <a:spcPct val="0"/>
              </a:spcBef>
            </a:pPr>
            <a:r>
              <a:rPr lang="en-US" b="true" sz="2493">
                <a:solidFill>
                  <a:srgbClr val="FBF9F1"/>
                </a:solidFill>
                <a:latin typeface="Georgia Pro Bold"/>
                <a:ea typeface="Georgia Pro Bold"/>
                <a:cs typeface="Georgia Pro Bold"/>
                <a:sym typeface="Georgia Pro Bold"/>
              </a:rPr>
              <a:t>gautamkumar_budida@srmap.edu</a:t>
            </a:r>
            <a:r>
              <a:rPr lang="en-US" b="true" sz="2493">
                <a:solidFill>
                  <a:srgbClr val="FBF9F1"/>
                </a:solidFill>
                <a:latin typeface="Georgia Pro Bold"/>
                <a:ea typeface="Georgia Pro Bold"/>
                <a:cs typeface="Georgia Pro Bold"/>
                <a:sym typeface="Georgia Pro Bold"/>
              </a:rPr>
              <a:t>.in</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true" rot="-4983476">
            <a:off x="-3240957" y="-684039"/>
            <a:ext cx="8025873" cy="8606834"/>
          </a:xfrm>
          <a:custGeom>
            <a:avLst/>
            <a:gdLst/>
            <a:ahLst/>
            <a:cxnLst/>
            <a:rect r="r" b="b" t="t" l="l"/>
            <a:pathLst>
              <a:path h="8606834" w="8025873">
                <a:moveTo>
                  <a:pt x="0" y="8606834"/>
                </a:moveTo>
                <a:lnTo>
                  <a:pt x="8025873" y="8606834"/>
                </a:lnTo>
                <a:lnTo>
                  <a:pt x="8025873" y="0"/>
                </a:lnTo>
                <a:lnTo>
                  <a:pt x="0" y="0"/>
                </a:lnTo>
                <a:lnTo>
                  <a:pt x="0" y="8606834"/>
                </a:lnTo>
                <a:close/>
              </a:path>
            </a:pathLst>
          </a:custGeom>
          <a:blipFill>
            <a:blip r:embed="rId2"/>
            <a:stretch>
              <a:fillRect l="0" t="0" r="0" b="0"/>
            </a:stretch>
          </a:blipFill>
        </p:spPr>
      </p:sp>
      <p:sp>
        <p:nvSpPr>
          <p:cNvPr name="Freeform 3" id="3"/>
          <p:cNvSpPr/>
          <p:nvPr/>
        </p:nvSpPr>
        <p:spPr>
          <a:xfrm flipH="false" flipV="false" rot="0">
            <a:off x="15372182" y="7222393"/>
            <a:ext cx="6195600" cy="3384081"/>
          </a:xfrm>
          <a:custGeom>
            <a:avLst/>
            <a:gdLst/>
            <a:ahLst/>
            <a:cxnLst/>
            <a:rect r="r" b="b" t="t" l="l"/>
            <a:pathLst>
              <a:path h="3384081" w="6195600">
                <a:moveTo>
                  <a:pt x="0" y="0"/>
                </a:moveTo>
                <a:lnTo>
                  <a:pt x="6195601" y="0"/>
                </a:lnTo>
                <a:lnTo>
                  <a:pt x="6195601" y="3384081"/>
                </a:lnTo>
                <a:lnTo>
                  <a:pt x="0" y="3384081"/>
                </a:lnTo>
                <a:lnTo>
                  <a:pt x="0" y="0"/>
                </a:lnTo>
                <a:close/>
              </a:path>
            </a:pathLst>
          </a:custGeom>
          <a:blipFill>
            <a:blip r:embed="rId3"/>
            <a:stretch>
              <a:fillRect l="-9750" t="0" r="0" b="-143185"/>
            </a:stretch>
          </a:blipFill>
        </p:spPr>
      </p:sp>
      <p:grpSp>
        <p:nvGrpSpPr>
          <p:cNvPr name="Group 4" id="4"/>
          <p:cNvGrpSpPr/>
          <p:nvPr/>
        </p:nvGrpSpPr>
        <p:grpSpPr>
          <a:xfrm rot="0">
            <a:off x="11957882" y="4033805"/>
            <a:ext cx="5451014" cy="4287350"/>
            <a:chOff x="0" y="0"/>
            <a:chExt cx="1543683" cy="1214143"/>
          </a:xfrm>
        </p:grpSpPr>
        <p:sp>
          <p:nvSpPr>
            <p:cNvPr name="Freeform 5" id="5"/>
            <p:cNvSpPr/>
            <p:nvPr/>
          </p:nvSpPr>
          <p:spPr>
            <a:xfrm flipH="false" flipV="false" rot="0">
              <a:off x="0" y="0"/>
              <a:ext cx="1543683" cy="1214143"/>
            </a:xfrm>
            <a:custGeom>
              <a:avLst/>
              <a:gdLst/>
              <a:ahLst/>
              <a:cxnLst/>
              <a:rect r="r" b="b" t="t" l="l"/>
              <a:pathLst>
                <a:path h="1214143" w="1543683">
                  <a:moveTo>
                    <a:pt x="32666" y="0"/>
                  </a:moveTo>
                  <a:lnTo>
                    <a:pt x="1511017" y="0"/>
                  </a:lnTo>
                  <a:cubicBezTo>
                    <a:pt x="1519680" y="0"/>
                    <a:pt x="1527989" y="3442"/>
                    <a:pt x="1534115" y="9568"/>
                  </a:cubicBezTo>
                  <a:cubicBezTo>
                    <a:pt x="1540241" y="15694"/>
                    <a:pt x="1543683" y="24003"/>
                    <a:pt x="1543683" y="32666"/>
                  </a:cubicBezTo>
                  <a:lnTo>
                    <a:pt x="1543683" y="1181477"/>
                  </a:lnTo>
                  <a:cubicBezTo>
                    <a:pt x="1543683" y="1199518"/>
                    <a:pt x="1529058" y="1214143"/>
                    <a:pt x="1511017" y="1214143"/>
                  </a:cubicBezTo>
                  <a:lnTo>
                    <a:pt x="32666" y="1214143"/>
                  </a:lnTo>
                  <a:cubicBezTo>
                    <a:pt x="14625" y="1214143"/>
                    <a:pt x="0" y="1199518"/>
                    <a:pt x="0" y="1181477"/>
                  </a:cubicBezTo>
                  <a:lnTo>
                    <a:pt x="0" y="32666"/>
                  </a:lnTo>
                  <a:cubicBezTo>
                    <a:pt x="0" y="14625"/>
                    <a:pt x="14625" y="0"/>
                    <a:pt x="32666" y="0"/>
                  </a:cubicBezTo>
                  <a:close/>
                </a:path>
              </a:pathLst>
            </a:custGeom>
            <a:blipFill>
              <a:blip r:embed="rId4"/>
              <a:stretch>
                <a:fillRect l="-2499" t="0" r="-2499" b="0"/>
              </a:stretch>
            </a:blipFill>
          </p:spPr>
        </p:sp>
      </p:grpSp>
      <p:grpSp>
        <p:nvGrpSpPr>
          <p:cNvPr name="Group 6" id="6"/>
          <p:cNvGrpSpPr/>
          <p:nvPr/>
        </p:nvGrpSpPr>
        <p:grpSpPr>
          <a:xfrm rot="0">
            <a:off x="1028700" y="4003951"/>
            <a:ext cx="10152274" cy="5254349"/>
            <a:chOff x="0" y="0"/>
            <a:chExt cx="2673850" cy="1383861"/>
          </a:xfrm>
        </p:grpSpPr>
        <p:sp>
          <p:nvSpPr>
            <p:cNvPr name="Freeform 7" id="7"/>
            <p:cNvSpPr/>
            <p:nvPr/>
          </p:nvSpPr>
          <p:spPr>
            <a:xfrm flipH="false" flipV="false" rot="0">
              <a:off x="0" y="0"/>
              <a:ext cx="2673850" cy="1383861"/>
            </a:xfrm>
            <a:custGeom>
              <a:avLst/>
              <a:gdLst/>
              <a:ahLst/>
              <a:cxnLst/>
              <a:rect r="r" b="b" t="t" l="l"/>
              <a:pathLst>
                <a:path h="1383861" w="2673850">
                  <a:moveTo>
                    <a:pt x="15252" y="0"/>
                  </a:moveTo>
                  <a:lnTo>
                    <a:pt x="2658599" y="0"/>
                  </a:lnTo>
                  <a:cubicBezTo>
                    <a:pt x="2667022" y="0"/>
                    <a:pt x="2673850" y="6828"/>
                    <a:pt x="2673850" y="15252"/>
                  </a:cubicBezTo>
                  <a:lnTo>
                    <a:pt x="2673850" y="1368610"/>
                  </a:lnTo>
                  <a:cubicBezTo>
                    <a:pt x="2673850" y="1377033"/>
                    <a:pt x="2667022" y="1383861"/>
                    <a:pt x="2658599" y="1383861"/>
                  </a:cubicBezTo>
                  <a:lnTo>
                    <a:pt x="15252" y="1383861"/>
                  </a:lnTo>
                  <a:cubicBezTo>
                    <a:pt x="6828" y="1383861"/>
                    <a:pt x="0" y="1377033"/>
                    <a:pt x="0" y="1368610"/>
                  </a:cubicBezTo>
                  <a:lnTo>
                    <a:pt x="0" y="15252"/>
                  </a:lnTo>
                  <a:cubicBezTo>
                    <a:pt x="0" y="6828"/>
                    <a:pt x="6828" y="0"/>
                    <a:pt x="15252" y="0"/>
                  </a:cubicBezTo>
                  <a:close/>
                </a:path>
              </a:pathLst>
            </a:custGeom>
            <a:solidFill>
              <a:srgbClr val="000000"/>
            </a:solidFill>
            <a:ln w="38100" cap="sq">
              <a:solidFill>
                <a:srgbClr val="FBF9F1"/>
              </a:solidFill>
              <a:prstDash val="solid"/>
              <a:miter/>
            </a:ln>
          </p:spPr>
        </p:sp>
        <p:sp>
          <p:nvSpPr>
            <p:cNvPr name="TextBox 8" id="8"/>
            <p:cNvSpPr txBox="true"/>
            <p:nvPr/>
          </p:nvSpPr>
          <p:spPr>
            <a:xfrm>
              <a:off x="0" y="-38100"/>
              <a:ext cx="2673850" cy="1421961"/>
            </a:xfrm>
            <a:prstGeom prst="rect">
              <a:avLst/>
            </a:prstGeom>
          </p:spPr>
          <p:txBody>
            <a:bodyPr anchor="ctr" rtlCol="false" tIns="50800" lIns="50800" bIns="50800" rIns="50800"/>
            <a:lstStyle/>
            <a:p>
              <a:pPr algn="ctr">
                <a:lnSpc>
                  <a:spcPts val="2659"/>
                </a:lnSpc>
              </a:pPr>
            </a:p>
          </p:txBody>
        </p:sp>
      </p:grpSp>
      <p:sp>
        <p:nvSpPr>
          <p:cNvPr name="TextBox 9" id="9"/>
          <p:cNvSpPr txBox="true"/>
          <p:nvPr/>
        </p:nvSpPr>
        <p:spPr>
          <a:xfrm rot="0">
            <a:off x="1255398" y="4228285"/>
            <a:ext cx="9991034" cy="4948555"/>
          </a:xfrm>
          <a:prstGeom prst="rect">
            <a:avLst/>
          </a:prstGeom>
        </p:spPr>
        <p:txBody>
          <a:bodyPr anchor="t" rtlCol="false" tIns="0" lIns="0" bIns="0" rIns="0">
            <a:spAutoFit/>
          </a:bodyPr>
          <a:lstStyle/>
          <a:p>
            <a:pPr algn="l">
              <a:lnSpc>
                <a:spcPts val="3919"/>
              </a:lnSpc>
            </a:pPr>
            <a:r>
              <a:rPr lang="en-US" sz="2799">
                <a:solidFill>
                  <a:srgbClr val="E5E1DA"/>
                </a:solidFill>
                <a:latin typeface="Georgia Pro"/>
                <a:ea typeface="Georgia Pro"/>
                <a:cs typeface="Georgia Pro"/>
                <a:sym typeface="Georgia Pro"/>
              </a:rPr>
              <a:t>The recommendation system has been instrumental in:</a:t>
            </a:r>
          </a:p>
          <a:p>
            <a:pPr algn="l" marL="604516" indent="-302258" lvl="1">
              <a:lnSpc>
                <a:spcPts val="3919"/>
              </a:lnSpc>
              <a:buFont typeface="Arial"/>
              <a:buChar char="•"/>
            </a:pPr>
            <a:r>
              <a:rPr lang="en-US" sz="2799">
                <a:solidFill>
                  <a:srgbClr val="E5E1DA"/>
                </a:solidFill>
                <a:latin typeface="Georgia Pro"/>
                <a:ea typeface="Georgia Pro"/>
                <a:cs typeface="Georgia Pro"/>
                <a:sym typeface="Georgia Pro"/>
              </a:rPr>
              <a:t>Boosting User Engagement: By delivering relevant content, Snapchat keeps users returning to the app more frequently.</a:t>
            </a:r>
          </a:p>
          <a:p>
            <a:pPr algn="l" marL="604516" indent="-302258" lvl="1">
              <a:lnSpc>
                <a:spcPts val="3919"/>
              </a:lnSpc>
              <a:buFont typeface="Arial"/>
              <a:buChar char="•"/>
            </a:pPr>
            <a:r>
              <a:rPr lang="en-US" sz="2799">
                <a:solidFill>
                  <a:srgbClr val="E5E1DA"/>
                </a:solidFill>
                <a:latin typeface="Georgia Pro"/>
                <a:ea typeface="Georgia Pro"/>
                <a:cs typeface="Georgia Pro"/>
                <a:sym typeface="Georgia Pro"/>
              </a:rPr>
              <a:t>Increasing Session Duration: Personalized stories, lenses, and friends’ suggestions encourage users to spend more time on the app.</a:t>
            </a:r>
          </a:p>
          <a:p>
            <a:pPr algn="l" marL="604516" indent="-302258" lvl="1">
              <a:lnSpc>
                <a:spcPts val="3919"/>
              </a:lnSpc>
              <a:buFont typeface="Arial"/>
              <a:buChar char="•"/>
            </a:pPr>
            <a:r>
              <a:rPr lang="en-US" sz="2799">
                <a:solidFill>
                  <a:srgbClr val="E5E1DA"/>
                </a:solidFill>
                <a:latin typeface="Georgia Pro"/>
                <a:ea typeface="Georgia Pro"/>
                <a:cs typeface="Georgia Pro"/>
                <a:sym typeface="Georgia Pro"/>
              </a:rPr>
              <a:t>Driving Advertising Revenue: The recommendation system enables targeted advertisements and sponsored content, contributing significantly to Snapchat’s revenue model.</a:t>
            </a:r>
          </a:p>
          <a:p>
            <a:pPr algn="l">
              <a:lnSpc>
                <a:spcPts val="3919"/>
              </a:lnSpc>
              <a:spcBef>
                <a:spcPct val="0"/>
              </a:spcBef>
            </a:pPr>
          </a:p>
        </p:txBody>
      </p:sp>
      <p:sp>
        <p:nvSpPr>
          <p:cNvPr name="TextBox 10" id="10"/>
          <p:cNvSpPr txBox="true"/>
          <p:nvPr/>
        </p:nvSpPr>
        <p:spPr>
          <a:xfrm rot="0">
            <a:off x="4395350" y="402576"/>
            <a:ext cx="9811581" cy="2120900"/>
          </a:xfrm>
          <a:prstGeom prst="rect">
            <a:avLst/>
          </a:prstGeom>
        </p:spPr>
        <p:txBody>
          <a:bodyPr anchor="t" rtlCol="false" tIns="0" lIns="0" bIns="0" rIns="0">
            <a:spAutoFit/>
          </a:bodyPr>
          <a:lstStyle/>
          <a:p>
            <a:pPr algn="ctr">
              <a:lnSpc>
                <a:spcPts val="5500"/>
              </a:lnSpc>
            </a:pPr>
            <a:r>
              <a:rPr lang="en-US" b="true" sz="5000">
                <a:solidFill>
                  <a:srgbClr val="FBF9F1"/>
                </a:solidFill>
                <a:latin typeface="Georgia Pro Bold"/>
                <a:ea typeface="Georgia Pro Bold"/>
                <a:cs typeface="Georgia Pro Bold"/>
                <a:sym typeface="Georgia Pro Bold"/>
              </a:rPr>
              <a:t>IMPACT OF SNAPCHAT’S RECOMMENDATION SYSTEM</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2181579">
            <a:off x="11199066" y="124438"/>
            <a:ext cx="10128448" cy="10895890"/>
          </a:xfrm>
          <a:custGeom>
            <a:avLst/>
            <a:gdLst/>
            <a:ahLst/>
            <a:cxnLst/>
            <a:rect r="r" b="b" t="t" l="l"/>
            <a:pathLst>
              <a:path h="10895890" w="10128448">
                <a:moveTo>
                  <a:pt x="0" y="0"/>
                </a:moveTo>
                <a:lnTo>
                  <a:pt x="10128447" y="0"/>
                </a:lnTo>
                <a:lnTo>
                  <a:pt x="10128447" y="10895890"/>
                </a:lnTo>
                <a:lnTo>
                  <a:pt x="0" y="10895890"/>
                </a:lnTo>
                <a:lnTo>
                  <a:pt x="0" y="0"/>
                </a:lnTo>
                <a:close/>
              </a:path>
            </a:pathLst>
          </a:custGeom>
          <a:blipFill>
            <a:blip r:embed="rId2"/>
            <a:stretch>
              <a:fillRect l="-157" t="0" r="-157" b="0"/>
            </a:stretch>
          </a:blipFill>
        </p:spPr>
      </p:sp>
      <p:sp>
        <p:nvSpPr>
          <p:cNvPr name="Freeform 3" id="3"/>
          <p:cNvSpPr/>
          <p:nvPr/>
        </p:nvSpPr>
        <p:spPr>
          <a:xfrm flipH="false" flipV="false" rot="0">
            <a:off x="-2280473" y="5476723"/>
            <a:ext cx="6332485" cy="5870278"/>
          </a:xfrm>
          <a:custGeom>
            <a:avLst/>
            <a:gdLst/>
            <a:ahLst/>
            <a:cxnLst/>
            <a:rect r="r" b="b" t="t" l="l"/>
            <a:pathLst>
              <a:path h="5870278" w="6332485">
                <a:moveTo>
                  <a:pt x="0" y="0"/>
                </a:moveTo>
                <a:lnTo>
                  <a:pt x="6332486" y="0"/>
                </a:lnTo>
                <a:lnTo>
                  <a:pt x="6332486" y="5870278"/>
                </a:lnTo>
                <a:lnTo>
                  <a:pt x="0" y="5870278"/>
                </a:lnTo>
                <a:lnTo>
                  <a:pt x="0" y="0"/>
                </a:lnTo>
                <a:close/>
              </a:path>
            </a:pathLst>
          </a:custGeom>
          <a:blipFill>
            <a:blip r:embed="rId3"/>
            <a:stretch>
              <a:fillRect l="-57541" t="0" r="-28724" b="-143185"/>
            </a:stretch>
          </a:blipFill>
        </p:spPr>
      </p:sp>
      <p:sp>
        <p:nvSpPr>
          <p:cNvPr name="Freeform 4" id="4"/>
          <p:cNvSpPr/>
          <p:nvPr/>
        </p:nvSpPr>
        <p:spPr>
          <a:xfrm flipH="false" flipV="false" rot="0">
            <a:off x="10593850" y="9177320"/>
            <a:ext cx="821412" cy="821412"/>
          </a:xfrm>
          <a:custGeom>
            <a:avLst/>
            <a:gdLst/>
            <a:ahLst/>
            <a:cxnLst/>
            <a:rect r="r" b="b" t="t" l="l"/>
            <a:pathLst>
              <a:path h="821412" w="821412">
                <a:moveTo>
                  <a:pt x="0" y="0"/>
                </a:moveTo>
                <a:lnTo>
                  <a:pt x="821412" y="0"/>
                </a:lnTo>
                <a:lnTo>
                  <a:pt x="821412" y="821412"/>
                </a:lnTo>
                <a:lnTo>
                  <a:pt x="0" y="82141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5" id="5"/>
          <p:cNvGrpSpPr/>
          <p:nvPr/>
        </p:nvGrpSpPr>
        <p:grpSpPr>
          <a:xfrm rot="0">
            <a:off x="9144000" y="947720"/>
            <a:ext cx="8229600" cy="8229600"/>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a:ln w="38100" cap="sq">
              <a:solidFill>
                <a:srgbClr val="E5E1DA"/>
              </a:solidFill>
              <a:prstDash val="solid"/>
              <a:miter/>
            </a:ln>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9560263" y="1065064"/>
            <a:ext cx="6529097" cy="6529097"/>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a:ln w="38100" cap="sq">
              <a:solidFill>
                <a:srgbClr val="E5E1DA"/>
              </a:solidFill>
              <a:prstDash val="solid"/>
              <a:miter/>
            </a:ln>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10048871" y="1184144"/>
            <a:ext cx="4606904" cy="4606904"/>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a:ln w="38100" cap="sq">
              <a:solidFill>
                <a:srgbClr val="E5E1DA"/>
              </a:solidFill>
              <a:prstDash val="solid"/>
              <a:miter/>
            </a:ln>
          </p:spPr>
        </p:sp>
        <p:sp>
          <p:nvSpPr>
            <p:cNvPr name="TextBox 13" id="13"/>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14" id="14"/>
          <p:cNvSpPr txBox="true"/>
          <p:nvPr/>
        </p:nvSpPr>
        <p:spPr>
          <a:xfrm rot="0">
            <a:off x="523993" y="2983101"/>
            <a:ext cx="8620007" cy="1406525"/>
          </a:xfrm>
          <a:prstGeom prst="rect">
            <a:avLst/>
          </a:prstGeom>
        </p:spPr>
        <p:txBody>
          <a:bodyPr anchor="t" rtlCol="false" tIns="0" lIns="0" bIns="0" rIns="0">
            <a:spAutoFit/>
          </a:bodyPr>
          <a:lstStyle/>
          <a:p>
            <a:pPr algn="l">
              <a:lnSpc>
                <a:spcPts val="2800"/>
              </a:lnSpc>
              <a:spcBef>
                <a:spcPct val="0"/>
              </a:spcBef>
            </a:pPr>
            <a:r>
              <a:rPr lang="en-US" sz="2000">
                <a:solidFill>
                  <a:srgbClr val="E5E1DA"/>
                </a:solidFill>
                <a:latin typeface="Georgia Pro"/>
                <a:ea typeface="Georgia Pro"/>
                <a:cs typeface="Georgia Pro"/>
                <a:sym typeface="Georgia Pro"/>
              </a:rPr>
              <a:t>Hybrid filtering significantly enhances Snapchat’s recommendation system by combining content-based and collaborative filtering techniques, creating a balanced approach that provides highly relevant and engaging content. Here’s a breakdown of how hybrid filtering helps Snapchat:</a:t>
            </a:r>
          </a:p>
        </p:txBody>
      </p:sp>
      <p:sp>
        <p:nvSpPr>
          <p:cNvPr name="TextBox 15" id="15"/>
          <p:cNvSpPr txBox="true"/>
          <p:nvPr/>
        </p:nvSpPr>
        <p:spPr>
          <a:xfrm rot="0">
            <a:off x="523993" y="710195"/>
            <a:ext cx="11013427" cy="1689101"/>
          </a:xfrm>
          <a:prstGeom prst="rect">
            <a:avLst/>
          </a:prstGeom>
        </p:spPr>
        <p:txBody>
          <a:bodyPr anchor="t" rtlCol="false" tIns="0" lIns="0" bIns="0" rIns="0">
            <a:spAutoFit/>
          </a:bodyPr>
          <a:lstStyle/>
          <a:p>
            <a:pPr algn="l">
              <a:lnSpc>
                <a:spcPts val="4400"/>
              </a:lnSpc>
            </a:pPr>
            <a:r>
              <a:rPr lang="en-US" sz="4000" b="true">
                <a:solidFill>
                  <a:srgbClr val="FBF9F1"/>
                </a:solidFill>
                <a:latin typeface="Georgia Pro Bold"/>
                <a:ea typeface="Georgia Pro Bold"/>
                <a:cs typeface="Georgia Pro Bold"/>
                <a:sym typeface="Georgia Pro Bold"/>
              </a:rPr>
              <a:t>THE ROLE OF HYBRID FILTERING IN ENHANCING SNAPCHAT'S RECOMMENDATION SYSTEM</a:t>
            </a:r>
          </a:p>
        </p:txBody>
      </p:sp>
      <p:sp>
        <p:nvSpPr>
          <p:cNvPr name="TextBox 16" id="16"/>
          <p:cNvSpPr txBox="true"/>
          <p:nvPr/>
        </p:nvSpPr>
        <p:spPr>
          <a:xfrm rot="-1906815">
            <a:off x="12665420" y="7110612"/>
            <a:ext cx="4448621" cy="1148589"/>
          </a:xfrm>
          <a:prstGeom prst="rect">
            <a:avLst/>
          </a:prstGeom>
        </p:spPr>
        <p:txBody>
          <a:bodyPr anchor="t" rtlCol="false" tIns="0" lIns="0" bIns="0" rIns="0">
            <a:spAutoFit/>
          </a:bodyPr>
          <a:lstStyle/>
          <a:p>
            <a:pPr algn="ctr">
              <a:lnSpc>
                <a:spcPts val="3080"/>
              </a:lnSpc>
              <a:spcBef>
                <a:spcPct val="0"/>
              </a:spcBef>
            </a:pPr>
            <a:r>
              <a:rPr lang="en-US" sz="2200">
                <a:solidFill>
                  <a:srgbClr val="E5E1DA"/>
                </a:solidFill>
                <a:latin typeface="Georgia Pro"/>
                <a:ea typeface="Georgia Pro"/>
                <a:cs typeface="Georgia Pro"/>
                <a:sym typeface="Georgia Pro"/>
              </a:rPr>
              <a:t>Improves Recommendation Accuracy</a:t>
            </a:r>
          </a:p>
        </p:txBody>
      </p:sp>
      <p:sp>
        <p:nvSpPr>
          <p:cNvPr name="TextBox 17" id="17"/>
          <p:cNvSpPr txBox="true"/>
          <p:nvPr/>
        </p:nvSpPr>
        <p:spPr>
          <a:xfrm rot="-1594631">
            <a:off x="12238645" y="5988965"/>
            <a:ext cx="3284153" cy="897380"/>
          </a:xfrm>
          <a:prstGeom prst="rect">
            <a:avLst/>
          </a:prstGeom>
        </p:spPr>
        <p:txBody>
          <a:bodyPr anchor="t" rtlCol="false" tIns="0" lIns="0" bIns="0" rIns="0">
            <a:spAutoFit/>
          </a:bodyPr>
          <a:lstStyle/>
          <a:p>
            <a:pPr algn="ctr">
              <a:lnSpc>
                <a:spcPts val="3080"/>
              </a:lnSpc>
              <a:spcBef>
                <a:spcPct val="0"/>
              </a:spcBef>
            </a:pPr>
            <a:r>
              <a:rPr lang="en-US" sz="2200">
                <a:solidFill>
                  <a:srgbClr val="E5E1DA"/>
                </a:solidFill>
                <a:latin typeface="Georgia Pro"/>
                <a:ea typeface="Georgia Pro"/>
                <a:cs typeface="Georgia Pro"/>
                <a:sym typeface="Georgia Pro"/>
              </a:rPr>
              <a:t>Solves Cold Start Problems</a:t>
            </a:r>
          </a:p>
        </p:txBody>
      </p:sp>
      <p:sp>
        <p:nvSpPr>
          <p:cNvPr name="TextBox 18" id="18"/>
          <p:cNvSpPr txBox="true"/>
          <p:nvPr/>
        </p:nvSpPr>
        <p:spPr>
          <a:xfrm rot="-1277786">
            <a:off x="10987056" y="3856766"/>
            <a:ext cx="3551113" cy="1384889"/>
          </a:xfrm>
          <a:prstGeom prst="rect">
            <a:avLst/>
          </a:prstGeom>
        </p:spPr>
        <p:txBody>
          <a:bodyPr anchor="t" rtlCol="false" tIns="0" lIns="0" bIns="0" rIns="0">
            <a:spAutoFit/>
          </a:bodyPr>
          <a:lstStyle/>
          <a:p>
            <a:pPr algn="ctr">
              <a:lnSpc>
                <a:spcPts val="3080"/>
              </a:lnSpc>
              <a:spcBef>
                <a:spcPct val="0"/>
              </a:spcBef>
            </a:pPr>
            <a:r>
              <a:rPr lang="en-US" sz="2200">
                <a:solidFill>
                  <a:srgbClr val="E5E1DA"/>
                </a:solidFill>
                <a:latin typeface="Georgia Pro"/>
                <a:ea typeface="Georgia Pro"/>
                <a:cs typeface="Georgia Pro"/>
                <a:sym typeface="Georgia Pro"/>
              </a:rPr>
              <a:t>Combines Individual Preferences </a:t>
            </a:r>
          </a:p>
        </p:txBody>
      </p:sp>
      <p:grpSp>
        <p:nvGrpSpPr>
          <p:cNvPr name="Group 19" id="19"/>
          <p:cNvGrpSpPr/>
          <p:nvPr/>
        </p:nvGrpSpPr>
        <p:grpSpPr>
          <a:xfrm rot="0">
            <a:off x="10561178" y="1270197"/>
            <a:ext cx="2848331" cy="2779342"/>
            <a:chOff x="0" y="0"/>
            <a:chExt cx="812800" cy="793113"/>
          </a:xfrm>
        </p:grpSpPr>
        <p:sp>
          <p:nvSpPr>
            <p:cNvPr name="Freeform 20" id="20"/>
            <p:cNvSpPr/>
            <p:nvPr/>
          </p:nvSpPr>
          <p:spPr>
            <a:xfrm flipH="false" flipV="false" rot="0">
              <a:off x="0" y="0"/>
              <a:ext cx="812800" cy="793113"/>
            </a:xfrm>
            <a:custGeom>
              <a:avLst/>
              <a:gdLst/>
              <a:ahLst/>
              <a:cxnLst/>
              <a:rect r="r" b="b" t="t" l="l"/>
              <a:pathLst>
                <a:path h="793113" w="812800">
                  <a:moveTo>
                    <a:pt x="406400" y="0"/>
                  </a:moveTo>
                  <a:cubicBezTo>
                    <a:pt x="181951" y="0"/>
                    <a:pt x="0" y="177544"/>
                    <a:pt x="0" y="396557"/>
                  </a:cubicBezTo>
                  <a:cubicBezTo>
                    <a:pt x="0" y="615569"/>
                    <a:pt x="181951" y="793113"/>
                    <a:pt x="406400" y="793113"/>
                  </a:cubicBezTo>
                  <a:cubicBezTo>
                    <a:pt x="630849" y="793113"/>
                    <a:pt x="812800" y="615569"/>
                    <a:pt x="812800" y="396557"/>
                  </a:cubicBezTo>
                  <a:cubicBezTo>
                    <a:pt x="812800" y="177544"/>
                    <a:pt x="630849" y="0"/>
                    <a:pt x="406400" y="0"/>
                  </a:cubicBezTo>
                  <a:close/>
                </a:path>
              </a:pathLst>
            </a:custGeom>
            <a:solidFill>
              <a:srgbClr val="000000"/>
            </a:solidFill>
            <a:ln w="38100" cap="sq">
              <a:solidFill>
                <a:srgbClr val="E5E1DA"/>
              </a:solidFill>
              <a:prstDash val="solid"/>
              <a:miter/>
            </a:ln>
          </p:spPr>
        </p:sp>
        <p:sp>
          <p:nvSpPr>
            <p:cNvPr name="TextBox 21" id="21"/>
            <p:cNvSpPr txBox="true"/>
            <p:nvPr/>
          </p:nvSpPr>
          <p:spPr>
            <a:xfrm>
              <a:off x="76200" y="36254"/>
              <a:ext cx="660400" cy="682504"/>
            </a:xfrm>
            <a:prstGeom prst="rect">
              <a:avLst/>
            </a:prstGeom>
          </p:spPr>
          <p:txBody>
            <a:bodyPr anchor="ctr" rtlCol="false" tIns="50800" lIns="50800" bIns="50800" rIns="50800"/>
            <a:lstStyle/>
            <a:p>
              <a:pPr algn="ctr">
                <a:lnSpc>
                  <a:spcPts val="2659"/>
                </a:lnSpc>
              </a:pPr>
            </a:p>
          </p:txBody>
        </p:sp>
      </p:grpSp>
      <p:grpSp>
        <p:nvGrpSpPr>
          <p:cNvPr name="Group 22" id="22"/>
          <p:cNvGrpSpPr/>
          <p:nvPr/>
        </p:nvGrpSpPr>
        <p:grpSpPr>
          <a:xfrm rot="0">
            <a:off x="697329" y="4834761"/>
            <a:ext cx="6823913" cy="839660"/>
            <a:chOff x="0" y="0"/>
            <a:chExt cx="1797245" cy="221145"/>
          </a:xfrm>
        </p:grpSpPr>
        <p:sp>
          <p:nvSpPr>
            <p:cNvPr name="Freeform 23" id="23"/>
            <p:cNvSpPr/>
            <p:nvPr/>
          </p:nvSpPr>
          <p:spPr>
            <a:xfrm flipH="false" flipV="false" rot="0">
              <a:off x="0" y="0"/>
              <a:ext cx="1797245" cy="221145"/>
            </a:xfrm>
            <a:custGeom>
              <a:avLst/>
              <a:gdLst/>
              <a:ahLst/>
              <a:cxnLst/>
              <a:rect r="r" b="b" t="t" l="l"/>
              <a:pathLst>
                <a:path h="221145" w="1797245">
                  <a:moveTo>
                    <a:pt x="68072" y="0"/>
                  </a:moveTo>
                  <a:lnTo>
                    <a:pt x="1729173" y="0"/>
                  </a:lnTo>
                  <a:cubicBezTo>
                    <a:pt x="1766768" y="0"/>
                    <a:pt x="1797245" y="30477"/>
                    <a:pt x="1797245" y="68072"/>
                  </a:cubicBezTo>
                  <a:lnTo>
                    <a:pt x="1797245" y="153073"/>
                  </a:lnTo>
                  <a:cubicBezTo>
                    <a:pt x="1797245" y="190668"/>
                    <a:pt x="1766768" y="221145"/>
                    <a:pt x="1729173" y="221145"/>
                  </a:cubicBezTo>
                  <a:lnTo>
                    <a:pt x="68072" y="221145"/>
                  </a:lnTo>
                  <a:cubicBezTo>
                    <a:pt x="30477" y="221145"/>
                    <a:pt x="0" y="190668"/>
                    <a:pt x="0" y="153073"/>
                  </a:cubicBezTo>
                  <a:lnTo>
                    <a:pt x="0" y="68072"/>
                  </a:lnTo>
                  <a:cubicBezTo>
                    <a:pt x="0" y="30477"/>
                    <a:pt x="30477" y="0"/>
                    <a:pt x="68072" y="0"/>
                  </a:cubicBezTo>
                  <a:close/>
                </a:path>
              </a:pathLst>
            </a:custGeom>
            <a:solidFill>
              <a:srgbClr val="000000"/>
            </a:solidFill>
            <a:ln w="38100" cap="rnd">
              <a:solidFill>
                <a:srgbClr val="FFD944"/>
              </a:solidFill>
              <a:prstDash val="solid"/>
              <a:round/>
            </a:ln>
          </p:spPr>
        </p:sp>
        <p:sp>
          <p:nvSpPr>
            <p:cNvPr name="TextBox 24" id="24"/>
            <p:cNvSpPr txBox="true"/>
            <p:nvPr/>
          </p:nvSpPr>
          <p:spPr>
            <a:xfrm>
              <a:off x="0" y="-38100"/>
              <a:ext cx="1797245" cy="259245"/>
            </a:xfrm>
            <a:prstGeom prst="rect">
              <a:avLst/>
            </a:prstGeom>
          </p:spPr>
          <p:txBody>
            <a:bodyPr anchor="ctr" rtlCol="false" tIns="50800" lIns="50800" bIns="50800" rIns="50800"/>
            <a:lstStyle/>
            <a:p>
              <a:pPr algn="ctr">
                <a:lnSpc>
                  <a:spcPts val="2659"/>
                </a:lnSpc>
              </a:pPr>
            </a:p>
          </p:txBody>
        </p:sp>
      </p:grpSp>
      <p:sp>
        <p:nvSpPr>
          <p:cNvPr name="Freeform 25" id="25"/>
          <p:cNvSpPr/>
          <p:nvPr/>
        </p:nvSpPr>
        <p:spPr>
          <a:xfrm flipH="false" flipV="false" rot="0">
            <a:off x="1028700" y="5062520"/>
            <a:ext cx="457200" cy="460655"/>
          </a:xfrm>
          <a:custGeom>
            <a:avLst/>
            <a:gdLst/>
            <a:ahLst/>
            <a:cxnLst/>
            <a:rect r="r" b="b" t="t" l="l"/>
            <a:pathLst>
              <a:path h="460655" w="457200">
                <a:moveTo>
                  <a:pt x="0" y="0"/>
                </a:moveTo>
                <a:lnTo>
                  <a:pt x="457200" y="0"/>
                </a:lnTo>
                <a:lnTo>
                  <a:pt x="457200" y="460655"/>
                </a:lnTo>
                <a:lnTo>
                  <a:pt x="0" y="460655"/>
                </a:lnTo>
                <a:lnTo>
                  <a:pt x="0" y="0"/>
                </a:lnTo>
                <a:close/>
              </a:path>
            </a:pathLst>
          </a:custGeom>
          <a:blipFill>
            <a:blip r:embed="rId6"/>
            <a:stretch>
              <a:fillRect l="0" t="0" r="0" b="0"/>
            </a:stretch>
          </a:blipFill>
        </p:spPr>
      </p:sp>
      <p:grpSp>
        <p:nvGrpSpPr>
          <p:cNvPr name="Group 26" id="26"/>
          <p:cNvGrpSpPr/>
          <p:nvPr/>
        </p:nvGrpSpPr>
        <p:grpSpPr>
          <a:xfrm rot="0">
            <a:off x="697329" y="5791048"/>
            <a:ext cx="8446671" cy="839660"/>
            <a:chOff x="0" y="0"/>
            <a:chExt cx="2224638" cy="221145"/>
          </a:xfrm>
        </p:grpSpPr>
        <p:sp>
          <p:nvSpPr>
            <p:cNvPr name="Freeform 27" id="27"/>
            <p:cNvSpPr/>
            <p:nvPr/>
          </p:nvSpPr>
          <p:spPr>
            <a:xfrm flipH="false" flipV="false" rot="0">
              <a:off x="0" y="0"/>
              <a:ext cx="2224637" cy="221145"/>
            </a:xfrm>
            <a:custGeom>
              <a:avLst/>
              <a:gdLst/>
              <a:ahLst/>
              <a:cxnLst/>
              <a:rect r="r" b="b" t="t" l="l"/>
              <a:pathLst>
                <a:path h="221145" w="2224637">
                  <a:moveTo>
                    <a:pt x="54994" y="0"/>
                  </a:moveTo>
                  <a:lnTo>
                    <a:pt x="2169644" y="0"/>
                  </a:lnTo>
                  <a:cubicBezTo>
                    <a:pt x="2200016" y="0"/>
                    <a:pt x="2224637" y="24622"/>
                    <a:pt x="2224637" y="54994"/>
                  </a:cubicBezTo>
                  <a:lnTo>
                    <a:pt x="2224637" y="166151"/>
                  </a:lnTo>
                  <a:cubicBezTo>
                    <a:pt x="2224637" y="196523"/>
                    <a:pt x="2200016" y="221145"/>
                    <a:pt x="2169644" y="221145"/>
                  </a:cubicBezTo>
                  <a:lnTo>
                    <a:pt x="54994" y="221145"/>
                  </a:lnTo>
                  <a:cubicBezTo>
                    <a:pt x="24622" y="221145"/>
                    <a:pt x="0" y="196523"/>
                    <a:pt x="0" y="166151"/>
                  </a:cubicBezTo>
                  <a:lnTo>
                    <a:pt x="0" y="54994"/>
                  </a:lnTo>
                  <a:cubicBezTo>
                    <a:pt x="0" y="24622"/>
                    <a:pt x="24622" y="0"/>
                    <a:pt x="54994" y="0"/>
                  </a:cubicBezTo>
                  <a:close/>
                </a:path>
              </a:pathLst>
            </a:custGeom>
            <a:solidFill>
              <a:srgbClr val="000000"/>
            </a:solidFill>
            <a:ln w="38100" cap="rnd">
              <a:solidFill>
                <a:srgbClr val="FFD944"/>
              </a:solidFill>
              <a:prstDash val="solid"/>
              <a:round/>
            </a:ln>
          </p:spPr>
        </p:sp>
        <p:sp>
          <p:nvSpPr>
            <p:cNvPr name="TextBox 28" id="28"/>
            <p:cNvSpPr txBox="true"/>
            <p:nvPr/>
          </p:nvSpPr>
          <p:spPr>
            <a:xfrm>
              <a:off x="0" y="-38100"/>
              <a:ext cx="2224638" cy="259245"/>
            </a:xfrm>
            <a:prstGeom prst="rect">
              <a:avLst/>
            </a:prstGeom>
          </p:spPr>
          <p:txBody>
            <a:bodyPr anchor="ctr" rtlCol="false" tIns="50800" lIns="50800" bIns="50800" rIns="50800"/>
            <a:lstStyle/>
            <a:p>
              <a:pPr algn="ctr">
                <a:lnSpc>
                  <a:spcPts val="2659"/>
                </a:lnSpc>
              </a:pPr>
            </a:p>
          </p:txBody>
        </p:sp>
      </p:grpSp>
      <p:sp>
        <p:nvSpPr>
          <p:cNvPr name="Freeform 29" id="29"/>
          <p:cNvSpPr/>
          <p:nvPr/>
        </p:nvSpPr>
        <p:spPr>
          <a:xfrm flipH="false" flipV="false" rot="0">
            <a:off x="1028700" y="6018807"/>
            <a:ext cx="457200" cy="460655"/>
          </a:xfrm>
          <a:custGeom>
            <a:avLst/>
            <a:gdLst/>
            <a:ahLst/>
            <a:cxnLst/>
            <a:rect r="r" b="b" t="t" l="l"/>
            <a:pathLst>
              <a:path h="460655" w="457200">
                <a:moveTo>
                  <a:pt x="0" y="0"/>
                </a:moveTo>
                <a:lnTo>
                  <a:pt x="457200" y="0"/>
                </a:lnTo>
                <a:lnTo>
                  <a:pt x="457200" y="460655"/>
                </a:lnTo>
                <a:lnTo>
                  <a:pt x="0" y="460655"/>
                </a:lnTo>
                <a:lnTo>
                  <a:pt x="0" y="0"/>
                </a:lnTo>
                <a:close/>
              </a:path>
            </a:pathLst>
          </a:custGeom>
          <a:blipFill>
            <a:blip r:embed="rId6"/>
            <a:stretch>
              <a:fillRect l="0" t="0" r="0" b="0"/>
            </a:stretch>
          </a:blipFill>
        </p:spPr>
      </p:sp>
      <p:sp>
        <p:nvSpPr>
          <p:cNvPr name="TextBox 30" id="30"/>
          <p:cNvSpPr txBox="true"/>
          <p:nvPr/>
        </p:nvSpPr>
        <p:spPr>
          <a:xfrm rot="0">
            <a:off x="1667488" y="6050697"/>
            <a:ext cx="7486037" cy="349250"/>
          </a:xfrm>
          <a:prstGeom prst="rect">
            <a:avLst/>
          </a:prstGeom>
        </p:spPr>
        <p:txBody>
          <a:bodyPr anchor="t" rtlCol="false" tIns="0" lIns="0" bIns="0" rIns="0">
            <a:spAutoFit/>
          </a:bodyPr>
          <a:lstStyle/>
          <a:p>
            <a:pPr algn="l">
              <a:lnSpc>
                <a:spcPts val="2800"/>
              </a:lnSpc>
              <a:spcBef>
                <a:spcPct val="0"/>
              </a:spcBef>
            </a:pPr>
            <a:r>
              <a:rPr lang="en-US" b="true" sz="2000">
                <a:solidFill>
                  <a:srgbClr val="FBF9F1"/>
                </a:solidFill>
                <a:latin typeface="Georgia Pro Bold"/>
                <a:ea typeface="Georgia Pro Bold"/>
                <a:cs typeface="Georgia Pro Bold"/>
                <a:sym typeface="Georgia Pro Bold"/>
              </a:rPr>
              <a:t>PERSONALIZED AND DIVERSE RECOMMENDATIONS</a:t>
            </a:r>
          </a:p>
        </p:txBody>
      </p:sp>
      <p:grpSp>
        <p:nvGrpSpPr>
          <p:cNvPr name="Group 31" id="31"/>
          <p:cNvGrpSpPr/>
          <p:nvPr/>
        </p:nvGrpSpPr>
        <p:grpSpPr>
          <a:xfrm rot="0">
            <a:off x="697329" y="6747334"/>
            <a:ext cx="8088812" cy="839660"/>
            <a:chOff x="0" y="0"/>
            <a:chExt cx="2130387" cy="221145"/>
          </a:xfrm>
        </p:grpSpPr>
        <p:sp>
          <p:nvSpPr>
            <p:cNvPr name="Freeform 32" id="32"/>
            <p:cNvSpPr/>
            <p:nvPr/>
          </p:nvSpPr>
          <p:spPr>
            <a:xfrm flipH="false" flipV="false" rot="0">
              <a:off x="0" y="0"/>
              <a:ext cx="2130387" cy="221145"/>
            </a:xfrm>
            <a:custGeom>
              <a:avLst/>
              <a:gdLst/>
              <a:ahLst/>
              <a:cxnLst/>
              <a:rect r="r" b="b" t="t" l="l"/>
              <a:pathLst>
                <a:path h="221145" w="2130387">
                  <a:moveTo>
                    <a:pt x="57427" y="0"/>
                  </a:moveTo>
                  <a:lnTo>
                    <a:pt x="2072960" y="0"/>
                  </a:lnTo>
                  <a:cubicBezTo>
                    <a:pt x="2104676" y="0"/>
                    <a:pt x="2130387" y="25711"/>
                    <a:pt x="2130387" y="57427"/>
                  </a:cubicBezTo>
                  <a:lnTo>
                    <a:pt x="2130387" y="163718"/>
                  </a:lnTo>
                  <a:cubicBezTo>
                    <a:pt x="2130387" y="195434"/>
                    <a:pt x="2104676" y="221145"/>
                    <a:pt x="2072960" y="221145"/>
                  </a:cubicBezTo>
                  <a:lnTo>
                    <a:pt x="57427" y="221145"/>
                  </a:lnTo>
                  <a:cubicBezTo>
                    <a:pt x="25711" y="221145"/>
                    <a:pt x="0" y="195434"/>
                    <a:pt x="0" y="163718"/>
                  </a:cubicBezTo>
                  <a:lnTo>
                    <a:pt x="0" y="57427"/>
                  </a:lnTo>
                  <a:cubicBezTo>
                    <a:pt x="0" y="25711"/>
                    <a:pt x="25711" y="0"/>
                    <a:pt x="57427" y="0"/>
                  </a:cubicBezTo>
                  <a:close/>
                </a:path>
              </a:pathLst>
            </a:custGeom>
            <a:solidFill>
              <a:srgbClr val="000000"/>
            </a:solidFill>
            <a:ln w="38100" cap="rnd">
              <a:solidFill>
                <a:srgbClr val="FFD944"/>
              </a:solidFill>
              <a:prstDash val="solid"/>
              <a:round/>
            </a:ln>
          </p:spPr>
        </p:sp>
        <p:sp>
          <p:nvSpPr>
            <p:cNvPr name="TextBox 33" id="33"/>
            <p:cNvSpPr txBox="true"/>
            <p:nvPr/>
          </p:nvSpPr>
          <p:spPr>
            <a:xfrm>
              <a:off x="0" y="-38100"/>
              <a:ext cx="2130387" cy="259245"/>
            </a:xfrm>
            <a:prstGeom prst="rect">
              <a:avLst/>
            </a:prstGeom>
          </p:spPr>
          <p:txBody>
            <a:bodyPr anchor="ctr" rtlCol="false" tIns="50800" lIns="50800" bIns="50800" rIns="50800"/>
            <a:lstStyle/>
            <a:p>
              <a:pPr algn="ctr">
                <a:lnSpc>
                  <a:spcPts val="2659"/>
                </a:lnSpc>
              </a:pPr>
            </a:p>
          </p:txBody>
        </p:sp>
      </p:grpSp>
      <p:sp>
        <p:nvSpPr>
          <p:cNvPr name="Freeform 34" id="34"/>
          <p:cNvSpPr/>
          <p:nvPr/>
        </p:nvSpPr>
        <p:spPr>
          <a:xfrm flipH="false" flipV="false" rot="0">
            <a:off x="1028700" y="6975093"/>
            <a:ext cx="457200" cy="460655"/>
          </a:xfrm>
          <a:custGeom>
            <a:avLst/>
            <a:gdLst/>
            <a:ahLst/>
            <a:cxnLst/>
            <a:rect r="r" b="b" t="t" l="l"/>
            <a:pathLst>
              <a:path h="460655" w="457200">
                <a:moveTo>
                  <a:pt x="0" y="0"/>
                </a:moveTo>
                <a:lnTo>
                  <a:pt x="457200" y="0"/>
                </a:lnTo>
                <a:lnTo>
                  <a:pt x="457200" y="460655"/>
                </a:lnTo>
                <a:lnTo>
                  <a:pt x="0" y="460655"/>
                </a:lnTo>
                <a:lnTo>
                  <a:pt x="0" y="0"/>
                </a:lnTo>
                <a:close/>
              </a:path>
            </a:pathLst>
          </a:custGeom>
          <a:blipFill>
            <a:blip r:embed="rId6"/>
            <a:stretch>
              <a:fillRect l="0" t="0" r="0" b="0"/>
            </a:stretch>
          </a:blipFill>
        </p:spPr>
      </p:sp>
      <p:sp>
        <p:nvSpPr>
          <p:cNvPr name="TextBox 35" id="35"/>
          <p:cNvSpPr txBox="true"/>
          <p:nvPr/>
        </p:nvSpPr>
        <p:spPr>
          <a:xfrm rot="0">
            <a:off x="1674239" y="6997459"/>
            <a:ext cx="6711608" cy="349250"/>
          </a:xfrm>
          <a:prstGeom prst="rect">
            <a:avLst/>
          </a:prstGeom>
        </p:spPr>
        <p:txBody>
          <a:bodyPr anchor="t" rtlCol="false" tIns="0" lIns="0" bIns="0" rIns="0">
            <a:spAutoFit/>
          </a:bodyPr>
          <a:lstStyle/>
          <a:p>
            <a:pPr algn="l">
              <a:lnSpc>
                <a:spcPts val="2800"/>
              </a:lnSpc>
              <a:spcBef>
                <a:spcPct val="0"/>
              </a:spcBef>
            </a:pPr>
            <a:r>
              <a:rPr lang="en-US" b="true" sz="2000">
                <a:solidFill>
                  <a:srgbClr val="FBF9F1"/>
                </a:solidFill>
                <a:latin typeface="Georgia Pro Bold"/>
                <a:ea typeface="Georgia Pro Bold"/>
                <a:cs typeface="Georgia Pro Bold"/>
                <a:sym typeface="Georgia Pro Bold"/>
              </a:rPr>
              <a:t>INCREASED ACCURACY IN RECOMMENDATIONS</a:t>
            </a:r>
          </a:p>
        </p:txBody>
      </p:sp>
      <p:grpSp>
        <p:nvGrpSpPr>
          <p:cNvPr name="Group 36" id="36"/>
          <p:cNvGrpSpPr/>
          <p:nvPr/>
        </p:nvGrpSpPr>
        <p:grpSpPr>
          <a:xfrm rot="0">
            <a:off x="697329" y="7734597"/>
            <a:ext cx="8088812" cy="808684"/>
            <a:chOff x="0" y="0"/>
            <a:chExt cx="2130387" cy="212987"/>
          </a:xfrm>
        </p:grpSpPr>
        <p:sp>
          <p:nvSpPr>
            <p:cNvPr name="Freeform 37" id="37"/>
            <p:cNvSpPr/>
            <p:nvPr/>
          </p:nvSpPr>
          <p:spPr>
            <a:xfrm flipH="false" flipV="false" rot="0">
              <a:off x="0" y="0"/>
              <a:ext cx="2130387" cy="212987"/>
            </a:xfrm>
            <a:custGeom>
              <a:avLst/>
              <a:gdLst/>
              <a:ahLst/>
              <a:cxnLst/>
              <a:rect r="r" b="b" t="t" l="l"/>
              <a:pathLst>
                <a:path h="212987" w="2130387">
                  <a:moveTo>
                    <a:pt x="57427" y="0"/>
                  </a:moveTo>
                  <a:lnTo>
                    <a:pt x="2072960" y="0"/>
                  </a:lnTo>
                  <a:cubicBezTo>
                    <a:pt x="2104676" y="0"/>
                    <a:pt x="2130387" y="25711"/>
                    <a:pt x="2130387" y="57427"/>
                  </a:cubicBezTo>
                  <a:lnTo>
                    <a:pt x="2130387" y="155560"/>
                  </a:lnTo>
                  <a:cubicBezTo>
                    <a:pt x="2130387" y="187276"/>
                    <a:pt x="2104676" y="212987"/>
                    <a:pt x="2072960" y="212987"/>
                  </a:cubicBezTo>
                  <a:lnTo>
                    <a:pt x="57427" y="212987"/>
                  </a:lnTo>
                  <a:cubicBezTo>
                    <a:pt x="25711" y="212987"/>
                    <a:pt x="0" y="187276"/>
                    <a:pt x="0" y="155560"/>
                  </a:cubicBezTo>
                  <a:lnTo>
                    <a:pt x="0" y="57427"/>
                  </a:lnTo>
                  <a:cubicBezTo>
                    <a:pt x="0" y="25711"/>
                    <a:pt x="25711" y="0"/>
                    <a:pt x="57427" y="0"/>
                  </a:cubicBezTo>
                  <a:close/>
                </a:path>
              </a:pathLst>
            </a:custGeom>
            <a:solidFill>
              <a:srgbClr val="000000"/>
            </a:solidFill>
            <a:ln w="38100" cap="rnd">
              <a:solidFill>
                <a:srgbClr val="FFD944"/>
              </a:solidFill>
              <a:prstDash val="solid"/>
              <a:round/>
            </a:ln>
          </p:spPr>
        </p:sp>
        <p:sp>
          <p:nvSpPr>
            <p:cNvPr name="TextBox 38" id="38"/>
            <p:cNvSpPr txBox="true"/>
            <p:nvPr/>
          </p:nvSpPr>
          <p:spPr>
            <a:xfrm>
              <a:off x="0" y="-38100"/>
              <a:ext cx="2130387" cy="251087"/>
            </a:xfrm>
            <a:prstGeom prst="rect">
              <a:avLst/>
            </a:prstGeom>
          </p:spPr>
          <p:txBody>
            <a:bodyPr anchor="ctr" rtlCol="false" tIns="50800" lIns="50800" bIns="50800" rIns="50800"/>
            <a:lstStyle/>
            <a:p>
              <a:pPr algn="ctr">
                <a:lnSpc>
                  <a:spcPts val="2659"/>
                </a:lnSpc>
              </a:pPr>
            </a:p>
          </p:txBody>
        </p:sp>
      </p:grpSp>
      <p:sp>
        <p:nvSpPr>
          <p:cNvPr name="Freeform 39" id="39"/>
          <p:cNvSpPr/>
          <p:nvPr/>
        </p:nvSpPr>
        <p:spPr>
          <a:xfrm flipH="false" flipV="false" rot="0">
            <a:off x="1028700" y="7931380"/>
            <a:ext cx="457200" cy="460655"/>
          </a:xfrm>
          <a:custGeom>
            <a:avLst/>
            <a:gdLst/>
            <a:ahLst/>
            <a:cxnLst/>
            <a:rect r="r" b="b" t="t" l="l"/>
            <a:pathLst>
              <a:path h="460655" w="457200">
                <a:moveTo>
                  <a:pt x="0" y="0"/>
                </a:moveTo>
                <a:lnTo>
                  <a:pt x="457200" y="0"/>
                </a:lnTo>
                <a:lnTo>
                  <a:pt x="457200" y="460655"/>
                </a:lnTo>
                <a:lnTo>
                  <a:pt x="0" y="460655"/>
                </a:lnTo>
                <a:lnTo>
                  <a:pt x="0" y="0"/>
                </a:lnTo>
                <a:close/>
              </a:path>
            </a:pathLst>
          </a:custGeom>
          <a:blipFill>
            <a:blip r:embed="rId6"/>
            <a:stretch>
              <a:fillRect l="0" t="0" r="0" b="0"/>
            </a:stretch>
          </a:blipFill>
        </p:spPr>
      </p:sp>
      <p:sp>
        <p:nvSpPr>
          <p:cNvPr name="TextBox 40" id="40"/>
          <p:cNvSpPr txBox="true"/>
          <p:nvPr/>
        </p:nvSpPr>
        <p:spPr>
          <a:xfrm rot="0">
            <a:off x="1733036" y="7958469"/>
            <a:ext cx="7259692" cy="349250"/>
          </a:xfrm>
          <a:prstGeom prst="rect">
            <a:avLst/>
          </a:prstGeom>
        </p:spPr>
        <p:txBody>
          <a:bodyPr anchor="t" rtlCol="false" tIns="0" lIns="0" bIns="0" rIns="0">
            <a:spAutoFit/>
          </a:bodyPr>
          <a:lstStyle/>
          <a:p>
            <a:pPr algn="l">
              <a:lnSpc>
                <a:spcPts val="2800"/>
              </a:lnSpc>
              <a:spcBef>
                <a:spcPct val="0"/>
              </a:spcBef>
            </a:pPr>
            <a:r>
              <a:rPr lang="en-US" b="true" sz="2000">
                <a:solidFill>
                  <a:srgbClr val="FBF9F1"/>
                </a:solidFill>
                <a:latin typeface="Georgia Pro Bold"/>
                <a:ea typeface="Georgia Pro Bold"/>
                <a:cs typeface="Georgia Pro Bold"/>
                <a:sym typeface="Georgia Pro Bold"/>
              </a:rPr>
              <a:t>ADAPTABILITY TO USER BEHAVIOR AND TRENDS</a:t>
            </a:r>
          </a:p>
        </p:txBody>
      </p:sp>
      <p:grpSp>
        <p:nvGrpSpPr>
          <p:cNvPr name="Group 41" id="41"/>
          <p:cNvGrpSpPr/>
          <p:nvPr/>
        </p:nvGrpSpPr>
        <p:grpSpPr>
          <a:xfrm rot="0">
            <a:off x="697329" y="8659908"/>
            <a:ext cx="7688518" cy="839660"/>
            <a:chOff x="0" y="0"/>
            <a:chExt cx="2024960" cy="221145"/>
          </a:xfrm>
        </p:grpSpPr>
        <p:sp>
          <p:nvSpPr>
            <p:cNvPr name="Freeform 42" id="42"/>
            <p:cNvSpPr/>
            <p:nvPr/>
          </p:nvSpPr>
          <p:spPr>
            <a:xfrm flipH="false" flipV="false" rot="0">
              <a:off x="0" y="0"/>
              <a:ext cx="2024960" cy="221145"/>
            </a:xfrm>
            <a:custGeom>
              <a:avLst/>
              <a:gdLst/>
              <a:ahLst/>
              <a:cxnLst/>
              <a:rect r="r" b="b" t="t" l="l"/>
              <a:pathLst>
                <a:path h="221145" w="2024960">
                  <a:moveTo>
                    <a:pt x="60417" y="0"/>
                  </a:moveTo>
                  <a:lnTo>
                    <a:pt x="1964543" y="0"/>
                  </a:lnTo>
                  <a:cubicBezTo>
                    <a:pt x="1997910" y="0"/>
                    <a:pt x="2024960" y="27049"/>
                    <a:pt x="2024960" y="60417"/>
                  </a:cubicBezTo>
                  <a:lnTo>
                    <a:pt x="2024960" y="160728"/>
                  </a:lnTo>
                  <a:cubicBezTo>
                    <a:pt x="2024960" y="194095"/>
                    <a:pt x="1997910" y="221145"/>
                    <a:pt x="1964543" y="221145"/>
                  </a:cubicBezTo>
                  <a:lnTo>
                    <a:pt x="60417" y="221145"/>
                  </a:lnTo>
                  <a:cubicBezTo>
                    <a:pt x="27049" y="221145"/>
                    <a:pt x="0" y="194095"/>
                    <a:pt x="0" y="160728"/>
                  </a:cubicBezTo>
                  <a:lnTo>
                    <a:pt x="0" y="60417"/>
                  </a:lnTo>
                  <a:cubicBezTo>
                    <a:pt x="0" y="27049"/>
                    <a:pt x="27049" y="0"/>
                    <a:pt x="60417" y="0"/>
                  </a:cubicBezTo>
                  <a:close/>
                </a:path>
              </a:pathLst>
            </a:custGeom>
            <a:solidFill>
              <a:srgbClr val="000000"/>
            </a:solidFill>
            <a:ln w="38100" cap="rnd">
              <a:solidFill>
                <a:srgbClr val="FFD944"/>
              </a:solidFill>
              <a:prstDash val="solid"/>
              <a:round/>
            </a:ln>
          </p:spPr>
        </p:sp>
        <p:sp>
          <p:nvSpPr>
            <p:cNvPr name="TextBox 43" id="43"/>
            <p:cNvSpPr txBox="true"/>
            <p:nvPr/>
          </p:nvSpPr>
          <p:spPr>
            <a:xfrm>
              <a:off x="0" y="-38100"/>
              <a:ext cx="2024960" cy="259245"/>
            </a:xfrm>
            <a:prstGeom prst="rect">
              <a:avLst/>
            </a:prstGeom>
          </p:spPr>
          <p:txBody>
            <a:bodyPr anchor="ctr" rtlCol="false" tIns="50800" lIns="50800" bIns="50800" rIns="50800"/>
            <a:lstStyle/>
            <a:p>
              <a:pPr algn="ctr">
                <a:lnSpc>
                  <a:spcPts val="2659"/>
                </a:lnSpc>
              </a:pPr>
            </a:p>
          </p:txBody>
        </p:sp>
      </p:grpSp>
      <p:sp>
        <p:nvSpPr>
          <p:cNvPr name="Freeform 44" id="44"/>
          <p:cNvSpPr/>
          <p:nvPr/>
        </p:nvSpPr>
        <p:spPr>
          <a:xfrm flipH="false" flipV="false" rot="0">
            <a:off x="1028700" y="8887667"/>
            <a:ext cx="457200" cy="460655"/>
          </a:xfrm>
          <a:custGeom>
            <a:avLst/>
            <a:gdLst/>
            <a:ahLst/>
            <a:cxnLst/>
            <a:rect r="r" b="b" t="t" l="l"/>
            <a:pathLst>
              <a:path h="460655" w="457200">
                <a:moveTo>
                  <a:pt x="0" y="0"/>
                </a:moveTo>
                <a:lnTo>
                  <a:pt x="457200" y="0"/>
                </a:lnTo>
                <a:lnTo>
                  <a:pt x="457200" y="460655"/>
                </a:lnTo>
                <a:lnTo>
                  <a:pt x="0" y="460655"/>
                </a:lnTo>
                <a:lnTo>
                  <a:pt x="0" y="0"/>
                </a:lnTo>
                <a:close/>
              </a:path>
            </a:pathLst>
          </a:custGeom>
          <a:blipFill>
            <a:blip r:embed="rId6"/>
            <a:stretch>
              <a:fillRect l="0" t="0" r="0" b="0"/>
            </a:stretch>
          </a:blipFill>
        </p:spPr>
      </p:sp>
      <p:sp>
        <p:nvSpPr>
          <p:cNvPr name="TextBox 45" id="45"/>
          <p:cNvSpPr txBox="true"/>
          <p:nvPr/>
        </p:nvSpPr>
        <p:spPr>
          <a:xfrm rot="0">
            <a:off x="1764864" y="8909050"/>
            <a:ext cx="6892308" cy="349250"/>
          </a:xfrm>
          <a:prstGeom prst="rect">
            <a:avLst/>
          </a:prstGeom>
        </p:spPr>
        <p:txBody>
          <a:bodyPr anchor="t" rtlCol="false" tIns="0" lIns="0" bIns="0" rIns="0">
            <a:spAutoFit/>
          </a:bodyPr>
          <a:lstStyle/>
          <a:p>
            <a:pPr algn="l">
              <a:lnSpc>
                <a:spcPts val="2800"/>
              </a:lnSpc>
              <a:spcBef>
                <a:spcPct val="0"/>
              </a:spcBef>
            </a:pPr>
            <a:r>
              <a:rPr lang="en-US" b="true" sz="2000">
                <a:solidFill>
                  <a:srgbClr val="FBF9F1"/>
                </a:solidFill>
                <a:latin typeface="Georgia Pro Bold"/>
                <a:ea typeface="Georgia Pro Bold"/>
                <a:cs typeface="Georgia Pro Bold"/>
                <a:sym typeface="Georgia Pro Bold"/>
              </a:rPr>
              <a:t>ENHANCED ENGAGEMENT AND RETENTION</a:t>
            </a:r>
          </a:p>
        </p:txBody>
      </p:sp>
      <p:sp>
        <p:nvSpPr>
          <p:cNvPr name="TextBox 46" id="46"/>
          <p:cNvSpPr txBox="true"/>
          <p:nvPr/>
        </p:nvSpPr>
        <p:spPr>
          <a:xfrm rot="0">
            <a:off x="1657963" y="5127473"/>
            <a:ext cx="5627409" cy="349250"/>
          </a:xfrm>
          <a:prstGeom prst="rect">
            <a:avLst/>
          </a:prstGeom>
        </p:spPr>
        <p:txBody>
          <a:bodyPr anchor="t" rtlCol="false" tIns="0" lIns="0" bIns="0" rIns="0">
            <a:spAutoFit/>
          </a:bodyPr>
          <a:lstStyle/>
          <a:p>
            <a:pPr algn="l">
              <a:lnSpc>
                <a:spcPts val="2800"/>
              </a:lnSpc>
              <a:spcBef>
                <a:spcPct val="0"/>
              </a:spcBef>
            </a:pPr>
            <a:r>
              <a:rPr lang="en-US" b="true" sz="2000">
                <a:solidFill>
                  <a:srgbClr val="FBF9F1"/>
                </a:solidFill>
                <a:latin typeface="Georgia Pro Bold"/>
                <a:ea typeface="Georgia Pro Bold"/>
                <a:cs typeface="Georgia Pro Bold"/>
                <a:sym typeface="Georgia Pro Bold"/>
              </a:rPr>
              <a:t>OVERCOMING COLD START PROBLEMS</a:t>
            </a:r>
          </a:p>
        </p:txBody>
      </p:sp>
      <p:sp>
        <p:nvSpPr>
          <p:cNvPr name="TextBox 47" id="47"/>
          <p:cNvSpPr txBox="true"/>
          <p:nvPr/>
        </p:nvSpPr>
        <p:spPr>
          <a:xfrm rot="-1594631">
            <a:off x="11634655" y="3049069"/>
            <a:ext cx="1409766" cy="521615"/>
          </a:xfrm>
          <a:prstGeom prst="rect">
            <a:avLst/>
          </a:prstGeom>
        </p:spPr>
        <p:txBody>
          <a:bodyPr anchor="t" rtlCol="false" tIns="0" lIns="0" bIns="0" rIns="0">
            <a:spAutoFit/>
          </a:bodyPr>
          <a:lstStyle/>
          <a:p>
            <a:pPr algn="ctr">
              <a:lnSpc>
                <a:spcPts val="3563"/>
              </a:lnSpc>
              <a:spcBef>
                <a:spcPct val="0"/>
              </a:spcBef>
            </a:pPr>
            <a:r>
              <a:rPr lang="en-US" b="true" sz="2545">
                <a:solidFill>
                  <a:srgbClr val="E5E1DA"/>
                </a:solidFill>
                <a:latin typeface="Georgia Pro Bold"/>
                <a:ea typeface="Georgia Pro Bold"/>
                <a:cs typeface="Georgia Pro Bold"/>
                <a:sym typeface="Georgia Pro Bold"/>
              </a:rPr>
              <a:t>STEPS:-</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14536274" y="-661720"/>
            <a:ext cx="15771074" cy="10034901"/>
          </a:xfrm>
          <a:custGeom>
            <a:avLst/>
            <a:gdLst/>
            <a:ahLst/>
            <a:cxnLst/>
            <a:rect r="r" b="b" t="t" l="l"/>
            <a:pathLst>
              <a:path h="10034901" w="15771074">
                <a:moveTo>
                  <a:pt x="0" y="0"/>
                </a:moveTo>
                <a:lnTo>
                  <a:pt x="15771074" y="0"/>
                </a:lnTo>
                <a:lnTo>
                  <a:pt x="15771074" y="10034902"/>
                </a:lnTo>
                <a:lnTo>
                  <a:pt x="0" y="10034902"/>
                </a:lnTo>
                <a:lnTo>
                  <a:pt x="0" y="0"/>
                </a:lnTo>
                <a:close/>
              </a:path>
            </a:pathLst>
          </a:custGeom>
          <a:blipFill>
            <a:blip r:embed="rId2"/>
            <a:stretch>
              <a:fillRect l="-2913" t="-8429" r="0" b="-8429"/>
            </a:stretch>
          </a:blipFill>
        </p:spPr>
      </p:sp>
      <p:sp>
        <p:nvSpPr>
          <p:cNvPr name="Freeform 3" id="3"/>
          <p:cNvSpPr/>
          <p:nvPr/>
        </p:nvSpPr>
        <p:spPr>
          <a:xfrm flipH="false" flipV="false" rot="5400000">
            <a:off x="-12243219" y="724338"/>
            <a:ext cx="16612238" cy="10034901"/>
          </a:xfrm>
          <a:custGeom>
            <a:avLst/>
            <a:gdLst/>
            <a:ahLst/>
            <a:cxnLst/>
            <a:rect r="r" b="b" t="t" l="l"/>
            <a:pathLst>
              <a:path h="10034901" w="16612238">
                <a:moveTo>
                  <a:pt x="0" y="0"/>
                </a:moveTo>
                <a:lnTo>
                  <a:pt x="16612237" y="0"/>
                </a:lnTo>
                <a:lnTo>
                  <a:pt x="16612237" y="10034901"/>
                </a:lnTo>
                <a:lnTo>
                  <a:pt x="0" y="10034901"/>
                </a:lnTo>
                <a:lnTo>
                  <a:pt x="0" y="0"/>
                </a:lnTo>
                <a:close/>
              </a:path>
            </a:pathLst>
          </a:custGeom>
          <a:blipFill>
            <a:blip r:embed="rId2"/>
            <a:stretch>
              <a:fillRect l="0" t="-9802" r="0" b="-9802"/>
            </a:stretch>
          </a:blipFill>
        </p:spPr>
      </p:sp>
      <p:grpSp>
        <p:nvGrpSpPr>
          <p:cNvPr name="Group 4" id="4"/>
          <p:cNvGrpSpPr/>
          <p:nvPr/>
        </p:nvGrpSpPr>
        <p:grpSpPr>
          <a:xfrm rot="0">
            <a:off x="1028700" y="1431118"/>
            <a:ext cx="16230600" cy="8621341"/>
            <a:chOff x="0" y="0"/>
            <a:chExt cx="4274726" cy="2270641"/>
          </a:xfrm>
        </p:grpSpPr>
        <p:sp>
          <p:nvSpPr>
            <p:cNvPr name="Freeform 5" id="5"/>
            <p:cNvSpPr/>
            <p:nvPr/>
          </p:nvSpPr>
          <p:spPr>
            <a:xfrm flipH="false" flipV="false" rot="0">
              <a:off x="0" y="0"/>
              <a:ext cx="4274726" cy="2270641"/>
            </a:xfrm>
            <a:custGeom>
              <a:avLst/>
              <a:gdLst/>
              <a:ahLst/>
              <a:cxnLst/>
              <a:rect r="r" b="b" t="t" l="l"/>
              <a:pathLst>
                <a:path h="2270641" w="4274726">
                  <a:moveTo>
                    <a:pt x="9540" y="0"/>
                  </a:moveTo>
                  <a:lnTo>
                    <a:pt x="4265186" y="0"/>
                  </a:lnTo>
                  <a:cubicBezTo>
                    <a:pt x="4270455" y="0"/>
                    <a:pt x="4274726" y="4271"/>
                    <a:pt x="4274726" y="9540"/>
                  </a:cubicBezTo>
                  <a:lnTo>
                    <a:pt x="4274726" y="2261101"/>
                  </a:lnTo>
                  <a:cubicBezTo>
                    <a:pt x="4274726" y="2266370"/>
                    <a:pt x="4270455" y="2270641"/>
                    <a:pt x="4265186" y="2270641"/>
                  </a:cubicBezTo>
                  <a:lnTo>
                    <a:pt x="9540" y="2270641"/>
                  </a:lnTo>
                  <a:cubicBezTo>
                    <a:pt x="4271" y="2270641"/>
                    <a:pt x="0" y="2266370"/>
                    <a:pt x="0" y="2261101"/>
                  </a:cubicBezTo>
                  <a:lnTo>
                    <a:pt x="0" y="9540"/>
                  </a:lnTo>
                  <a:cubicBezTo>
                    <a:pt x="0" y="4271"/>
                    <a:pt x="4271" y="0"/>
                    <a:pt x="9540" y="0"/>
                  </a:cubicBezTo>
                  <a:close/>
                </a:path>
              </a:pathLst>
            </a:custGeom>
            <a:solidFill>
              <a:srgbClr val="FBF9F1"/>
            </a:solidFill>
            <a:ln w="38100" cap="sq">
              <a:solidFill>
                <a:srgbClr val="FBF9F1"/>
              </a:solidFill>
              <a:prstDash val="solid"/>
              <a:miter/>
            </a:ln>
          </p:spPr>
        </p:sp>
        <p:sp>
          <p:nvSpPr>
            <p:cNvPr name="TextBox 6" id="6"/>
            <p:cNvSpPr txBox="true"/>
            <p:nvPr/>
          </p:nvSpPr>
          <p:spPr>
            <a:xfrm>
              <a:off x="0" y="-38100"/>
              <a:ext cx="4274726" cy="2308741"/>
            </a:xfrm>
            <a:prstGeom prst="rect">
              <a:avLst/>
            </a:prstGeom>
          </p:spPr>
          <p:txBody>
            <a:bodyPr anchor="ctr" rtlCol="false" tIns="50800" lIns="50800" bIns="50800" rIns="50800"/>
            <a:lstStyle/>
            <a:p>
              <a:pPr algn="ctr">
                <a:lnSpc>
                  <a:spcPts val="2659"/>
                </a:lnSpc>
              </a:pPr>
            </a:p>
          </p:txBody>
        </p:sp>
      </p:grpSp>
      <p:sp>
        <p:nvSpPr>
          <p:cNvPr name="TextBox 7" id="7"/>
          <p:cNvSpPr txBox="true"/>
          <p:nvPr/>
        </p:nvSpPr>
        <p:spPr>
          <a:xfrm rot="0">
            <a:off x="1266825" y="1656622"/>
            <a:ext cx="14955183" cy="8201512"/>
          </a:xfrm>
          <a:prstGeom prst="rect">
            <a:avLst/>
          </a:prstGeom>
        </p:spPr>
        <p:txBody>
          <a:bodyPr anchor="t" rtlCol="false" tIns="0" lIns="0" bIns="0" rIns="0">
            <a:spAutoFit/>
          </a:bodyPr>
          <a:lstStyle/>
          <a:p>
            <a:pPr algn="l">
              <a:lnSpc>
                <a:spcPts val="3123"/>
              </a:lnSpc>
            </a:pPr>
            <a:r>
              <a:rPr lang="en-US" sz="2230" i="true">
                <a:solidFill>
                  <a:srgbClr val="000000"/>
                </a:solidFill>
                <a:latin typeface="Georgia Pro Italics"/>
                <a:ea typeface="Georgia Pro Italics"/>
                <a:cs typeface="Georgia Pro Italics"/>
                <a:sym typeface="Georgia Pro Italics"/>
              </a:rPr>
              <a:t>Not using hybrid filtering in a recommender system like Snapchat's can lead to several potential problems:</a:t>
            </a:r>
          </a:p>
          <a:p>
            <a:pPr algn="l">
              <a:lnSpc>
                <a:spcPts val="3123"/>
              </a:lnSpc>
            </a:pPr>
          </a:p>
          <a:p>
            <a:pPr algn="l" marL="481636" indent="-240818" lvl="1">
              <a:lnSpc>
                <a:spcPts val="3123"/>
              </a:lnSpc>
              <a:buAutoNum type="arabicPeriod" startAt="1"/>
            </a:pPr>
            <a:r>
              <a:rPr lang="en-US" sz="2230" i="true" u="sng">
                <a:solidFill>
                  <a:srgbClr val="000000"/>
                </a:solidFill>
                <a:latin typeface="Georgia Pro Italics"/>
                <a:ea typeface="Georgia Pro Italics"/>
                <a:cs typeface="Georgia Pro Italics"/>
                <a:sym typeface="Georgia Pro Italics"/>
              </a:rPr>
              <a:t>Limited Recomm</a:t>
            </a:r>
            <a:r>
              <a:rPr lang="en-US" sz="2230" i="true" u="sng">
                <a:solidFill>
                  <a:srgbClr val="000000"/>
                </a:solidFill>
                <a:latin typeface="Georgia Pro Italics"/>
                <a:ea typeface="Georgia Pro Italics"/>
                <a:cs typeface="Georgia Pro Italics"/>
                <a:sym typeface="Georgia Pro Italics"/>
              </a:rPr>
              <a:t>endations</a:t>
            </a:r>
            <a:r>
              <a:rPr lang="en-US" sz="2230" i="true">
                <a:solidFill>
                  <a:srgbClr val="000000"/>
                </a:solidFill>
                <a:latin typeface="Georgia Pro Italics"/>
                <a:ea typeface="Georgia Pro Italics"/>
                <a:cs typeface="Georgia Pro Italics"/>
                <a:sym typeface="Georgia Pro Italics"/>
              </a:rPr>
              <a:t>: Pure collaborative filtering or content-based filtering methods have limitations. Collaborative filtering relies heavily on user interactions and may struggle with new users (the "cold start" problem) who have not interacted enough to generate recommendations. On the other hand, content-based filtering may miss out on user preferences that aren't explicitly indicated in the content.</a:t>
            </a:r>
          </a:p>
          <a:p>
            <a:pPr algn="l" marL="481636" indent="-240818" lvl="1">
              <a:lnSpc>
                <a:spcPts val="3123"/>
              </a:lnSpc>
              <a:buAutoNum type="arabicPeriod" startAt="1"/>
            </a:pPr>
            <a:r>
              <a:rPr lang="en-US" sz="2230" i="true" u="sng">
                <a:solidFill>
                  <a:srgbClr val="000000"/>
                </a:solidFill>
                <a:latin typeface="Georgia Pro Italics"/>
                <a:ea typeface="Georgia Pro Italics"/>
                <a:cs typeface="Georgia Pro Italics"/>
                <a:sym typeface="Georgia Pro Italics"/>
              </a:rPr>
              <a:t>Data Sparsity</a:t>
            </a:r>
            <a:r>
              <a:rPr lang="en-US" sz="2230" i="true">
                <a:solidFill>
                  <a:srgbClr val="000000"/>
                </a:solidFill>
                <a:latin typeface="Georgia Pro Italics"/>
                <a:ea typeface="Georgia Pro Italics"/>
                <a:cs typeface="Georgia Pro Italics"/>
                <a:sym typeface="Georgia Pro Italics"/>
              </a:rPr>
              <a:t>: In a platform with millions of users and a vast amount of content, data sparsity can be a significant issue. If many users have only interacted with a small subset of content, it becomes challenging to find relevant recommendations.</a:t>
            </a:r>
          </a:p>
          <a:p>
            <a:pPr algn="l" marL="481636" indent="-240818" lvl="1">
              <a:lnSpc>
                <a:spcPts val="3123"/>
              </a:lnSpc>
              <a:buAutoNum type="arabicPeriod" startAt="1"/>
            </a:pPr>
            <a:r>
              <a:rPr lang="en-US" sz="2230" i="true" u="sng">
                <a:solidFill>
                  <a:srgbClr val="000000"/>
                </a:solidFill>
                <a:latin typeface="Georgia Pro Italics"/>
                <a:ea typeface="Georgia Pro Italics"/>
                <a:cs typeface="Georgia Pro Italics"/>
                <a:sym typeface="Georgia Pro Italics"/>
              </a:rPr>
              <a:t>Lack of Diversity</a:t>
            </a:r>
            <a:r>
              <a:rPr lang="en-US" sz="2230" i="true">
                <a:solidFill>
                  <a:srgbClr val="000000"/>
                </a:solidFill>
                <a:latin typeface="Georgia Pro Italics"/>
                <a:ea typeface="Georgia Pro Italics"/>
                <a:cs typeface="Georgia Pro Italics"/>
                <a:sym typeface="Georgia Pro Italics"/>
              </a:rPr>
              <a:t>: Solely relying on one type of filtering may lead to a lack of diversity in recommendations. For instance, collaborative filtering might continually suggest similar types of content based on user behavior, while content-based filtering may suggest similar items without introducing new expe</a:t>
            </a:r>
            <a:r>
              <a:rPr lang="en-US" sz="2230" i="true" u="none">
                <a:solidFill>
                  <a:srgbClr val="000000"/>
                </a:solidFill>
                <a:latin typeface="Georgia Pro Italics"/>
                <a:ea typeface="Georgia Pro Italics"/>
                <a:cs typeface="Georgia Pro Italics"/>
                <a:sym typeface="Georgia Pro Italics"/>
              </a:rPr>
              <a:t>rien</a:t>
            </a:r>
            <a:r>
              <a:rPr lang="en-US" sz="2230" i="true">
                <a:solidFill>
                  <a:srgbClr val="000000"/>
                </a:solidFill>
                <a:latin typeface="Georgia Pro Italics"/>
                <a:ea typeface="Georgia Pro Italics"/>
                <a:cs typeface="Georgia Pro Italics"/>
                <a:sym typeface="Georgia Pro Italics"/>
              </a:rPr>
              <a:t>ce</a:t>
            </a:r>
            <a:r>
              <a:rPr lang="en-US" sz="2230" i="true" u="none">
                <a:solidFill>
                  <a:srgbClr val="000000"/>
                </a:solidFill>
                <a:latin typeface="Georgia Pro Italics"/>
                <a:ea typeface="Georgia Pro Italics"/>
                <a:cs typeface="Georgia Pro Italics"/>
                <a:sym typeface="Georgia Pro Italics"/>
              </a:rPr>
              <a:t>s</a:t>
            </a:r>
            <a:r>
              <a:rPr lang="en-US" sz="2230" i="true">
                <a:solidFill>
                  <a:srgbClr val="000000"/>
                </a:solidFill>
                <a:latin typeface="Georgia Pro Italics"/>
                <a:ea typeface="Georgia Pro Italics"/>
                <a:cs typeface="Georgia Pro Italics"/>
                <a:sym typeface="Georgia Pro Italics"/>
              </a:rPr>
              <a:t>.</a:t>
            </a:r>
          </a:p>
          <a:p>
            <a:pPr algn="l" marL="481636" indent="-240818" lvl="1">
              <a:lnSpc>
                <a:spcPts val="3123"/>
              </a:lnSpc>
              <a:buAutoNum type="arabicPeriod" startAt="1"/>
            </a:pPr>
            <a:r>
              <a:rPr lang="en-US" sz="2230" i="true" u="sng">
                <a:solidFill>
                  <a:srgbClr val="000000"/>
                </a:solidFill>
                <a:latin typeface="Georgia Pro Italics"/>
                <a:ea typeface="Georgia Pro Italics"/>
                <a:cs typeface="Georgia Pro Italics"/>
                <a:sym typeface="Georgia Pro Italics"/>
              </a:rPr>
              <a:t>Overfitting</a:t>
            </a:r>
            <a:r>
              <a:rPr lang="en-US" sz="2230" i="true">
                <a:solidFill>
                  <a:srgbClr val="000000"/>
                </a:solidFill>
                <a:latin typeface="Georgia Pro Italics"/>
                <a:ea typeface="Georgia Pro Italics"/>
                <a:cs typeface="Georgia Pro Italics"/>
                <a:sym typeface="Georgia Pro Italics"/>
              </a:rPr>
              <a:t>: Using only collaborative filtering can cause overfitting to user behavior patterns. </a:t>
            </a:r>
          </a:p>
          <a:p>
            <a:pPr algn="l" marL="481636" indent="-240818" lvl="1">
              <a:lnSpc>
                <a:spcPts val="3123"/>
              </a:lnSpc>
              <a:buAutoNum type="arabicPeriod" startAt="1"/>
            </a:pPr>
            <a:r>
              <a:rPr lang="en-US" sz="2230" i="true" u="sng">
                <a:solidFill>
                  <a:srgbClr val="000000"/>
                </a:solidFill>
                <a:latin typeface="Georgia Pro Italics"/>
                <a:ea typeface="Georgia Pro Italics"/>
                <a:cs typeface="Georgia Pro Italics"/>
                <a:sym typeface="Georgia Pro Italics"/>
              </a:rPr>
              <a:t>Inabili</a:t>
            </a:r>
            <a:r>
              <a:rPr lang="en-US" sz="2230" i="true" u="sng">
                <a:solidFill>
                  <a:srgbClr val="000000"/>
                </a:solidFill>
                <a:latin typeface="Georgia Pro Italics"/>
                <a:ea typeface="Georgia Pro Italics"/>
                <a:cs typeface="Georgia Pro Italics"/>
                <a:sym typeface="Georgia Pro Italics"/>
              </a:rPr>
              <a:t>t</a:t>
            </a:r>
            <a:r>
              <a:rPr lang="en-US" sz="2230" i="true" u="sng">
                <a:solidFill>
                  <a:srgbClr val="000000"/>
                </a:solidFill>
                <a:latin typeface="Georgia Pro Italics"/>
                <a:ea typeface="Georgia Pro Italics"/>
                <a:cs typeface="Georgia Pro Italics"/>
                <a:sym typeface="Georgia Pro Italics"/>
              </a:rPr>
              <a:t>y</a:t>
            </a:r>
            <a:r>
              <a:rPr lang="en-US" sz="2230" i="true" u="sng">
                <a:solidFill>
                  <a:srgbClr val="000000"/>
                </a:solidFill>
                <a:latin typeface="Georgia Pro Italics"/>
                <a:ea typeface="Georgia Pro Italics"/>
                <a:cs typeface="Georgia Pro Italics"/>
                <a:sym typeface="Georgia Pro Italics"/>
              </a:rPr>
              <a:t> t</a:t>
            </a:r>
            <a:r>
              <a:rPr lang="en-US" sz="2230" i="true" u="sng">
                <a:solidFill>
                  <a:srgbClr val="000000"/>
                </a:solidFill>
                <a:latin typeface="Georgia Pro Italics"/>
                <a:ea typeface="Georgia Pro Italics"/>
                <a:cs typeface="Georgia Pro Italics"/>
                <a:sym typeface="Georgia Pro Italics"/>
              </a:rPr>
              <a:t>o</a:t>
            </a:r>
            <a:r>
              <a:rPr lang="en-US" sz="2230" i="true" u="sng">
                <a:solidFill>
                  <a:srgbClr val="000000"/>
                </a:solidFill>
                <a:latin typeface="Georgia Pro Italics"/>
                <a:ea typeface="Georgia Pro Italics"/>
                <a:cs typeface="Georgia Pro Italics"/>
                <a:sym typeface="Georgia Pro Italics"/>
              </a:rPr>
              <a:t> </a:t>
            </a:r>
            <a:r>
              <a:rPr lang="en-US" sz="2230" i="true" u="sng">
                <a:solidFill>
                  <a:srgbClr val="000000"/>
                </a:solidFill>
                <a:latin typeface="Georgia Pro Italics"/>
                <a:ea typeface="Georgia Pro Italics"/>
                <a:cs typeface="Georgia Pro Italics"/>
                <a:sym typeface="Georgia Pro Italics"/>
              </a:rPr>
              <a:t>Leve</a:t>
            </a:r>
            <a:r>
              <a:rPr lang="en-US" sz="2230" i="true" u="sng">
                <a:solidFill>
                  <a:srgbClr val="000000"/>
                </a:solidFill>
                <a:latin typeface="Georgia Pro Italics"/>
                <a:ea typeface="Georgia Pro Italics"/>
                <a:cs typeface="Georgia Pro Italics"/>
                <a:sym typeface="Georgia Pro Italics"/>
              </a:rPr>
              <a:t>r</a:t>
            </a:r>
            <a:r>
              <a:rPr lang="en-US" sz="2230" i="true" u="sng">
                <a:solidFill>
                  <a:srgbClr val="000000"/>
                </a:solidFill>
                <a:latin typeface="Georgia Pro Italics"/>
                <a:ea typeface="Georgia Pro Italics"/>
                <a:cs typeface="Georgia Pro Italics"/>
                <a:sym typeface="Georgia Pro Italics"/>
              </a:rPr>
              <a:t>age R</a:t>
            </a:r>
            <a:r>
              <a:rPr lang="en-US" sz="2230" i="true" u="sng">
                <a:solidFill>
                  <a:srgbClr val="000000"/>
                </a:solidFill>
                <a:latin typeface="Georgia Pro Italics"/>
                <a:ea typeface="Georgia Pro Italics"/>
                <a:cs typeface="Georgia Pro Italics"/>
                <a:sym typeface="Georgia Pro Italics"/>
              </a:rPr>
              <a:t>i</a:t>
            </a:r>
            <a:r>
              <a:rPr lang="en-US" sz="2230" i="true" u="sng">
                <a:solidFill>
                  <a:srgbClr val="000000"/>
                </a:solidFill>
                <a:latin typeface="Georgia Pro Italics"/>
                <a:ea typeface="Georgia Pro Italics"/>
                <a:cs typeface="Georgia Pro Italics"/>
                <a:sym typeface="Georgia Pro Italics"/>
              </a:rPr>
              <a:t>ch M</a:t>
            </a:r>
            <a:r>
              <a:rPr lang="en-US" sz="2230" i="true" u="sng">
                <a:solidFill>
                  <a:srgbClr val="000000"/>
                </a:solidFill>
                <a:latin typeface="Georgia Pro Italics"/>
                <a:ea typeface="Georgia Pro Italics"/>
                <a:cs typeface="Georgia Pro Italics"/>
                <a:sym typeface="Georgia Pro Italics"/>
              </a:rPr>
              <a:t>e</a:t>
            </a:r>
            <a:r>
              <a:rPr lang="en-US" sz="2230" i="true" u="sng">
                <a:solidFill>
                  <a:srgbClr val="000000"/>
                </a:solidFill>
                <a:latin typeface="Georgia Pro Italics"/>
                <a:ea typeface="Georgia Pro Italics"/>
                <a:cs typeface="Georgia Pro Italics"/>
                <a:sym typeface="Georgia Pro Italics"/>
              </a:rPr>
              <a:t>ta</a:t>
            </a:r>
            <a:r>
              <a:rPr lang="en-US" sz="2230" i="true" u="sng">
                <a:solidFill>
                  <a:srgbClr val="000000"/>
                </a:solidFill>
                <a:latin typeface="Georgia Pro Italics"/>
                <a:ea typeface="Georgia Pro Italics"/>
                <a:cs typeface="Georgia Pro Italics"/>
                <a:sym typeface="Georgia Pro Italics"/>
              </a:rPr>
              <a:t>d</a:t>
            </a:r>
            <a:r>
              <a:rPr lang="en-US" sz="2230" i="true" u="sng">
                <a:solidFill>
                  <a:srgbClr val="000000"/>
                </a:solidFill>
                <a:latin typeface="Georgia Pro Italics"/>
                <a:ea typeface="Georgia Pro Italics"/>
                <a:cs typeface="Georgia Pro Italics"/>
                <a:sym typeface="Georgia Pro Italics"/>
              </a:rPr>
              <a:t>ata</a:t>
            </a:r>
            <a:r>
              <a:rPr lang="en-US" sz="2230" i="true">
                <a:solidFill>
                  <a:srgbClr val="000000"/>
                </a:solidFill>
                <a:latin typeface="Georgia Pro Italics"/>
                <a:ea typeface="Georgia Pro Italics"/>
                <a:cs typeface="Georgia Pro Italics"/>
                <a:sym typeface="Georgia Pro Italics"/>
              </a:rPr>
              <a:t>:</a:t>
            </a:r>
            <a:r>
              <a:rPr lang="en-US" sz="2230" i="true">
                <a:solidFill>
                  <a:srgbClr val="000000"/>
                </a:solidFill>
                <a:latin typeface="Georgia Pro Italics"/>
                <a:ea typeface="Georgia Pro Italics"/>
                <a:cs typeface="Georgia Pro Italics"/>
                <a:sym typeface="Georgia Pro Italics"/>
              </a:rPr>
              <a:t> </a:t>
            </a:r>
            <a:r>
              <a:rPr lang="en-US" sz="2230" i="true">
                <a:solidFill>
                  <a:srgbClr val="000000"/>
                </a:solidFill>
                <a:latin typeface="Georgia Pro Italics"/>
                <a:ea typeface="Georgia Pro Italics"/>
                <a:cs typeface="Georgia Pro Italics"/>
                <a:sym typeface="Georgia Pro Italics"/>
              </a:rPr>
              <a:t>Sn</a:t>
            </a:r>
            <a:r>
              <a:rPr lang="en-US" sz="2230" i="true">
                <a:solidFill>
                  <a:srgbClr val="000000"/>
                </a:solidFill>
                <a:latin typeface="Georgia Pro Italics"/>
                <a:ea typeface="Georgia Pro Italics"/>
                <a:cs typeface="Georgia Pro Italics"/>
                <a:sym typeface="Georgia Pro Italics"/>
              </a:rPr>
              <a:t>a</a:t>
            </a:r>
            <a:r>
              <a:rPr lang="en-US" sz="2230" i="true">
                <a:solidFill>
                  <a:srgbClr val="000000"/>
                </a:solidFill>
                <a:latin typeface="Georgia Pro Italics"/>
                <a:ea typeface="Georgia Pro Italics"/>
                <a:cs typeface="Georgia Pro Italics"/>
                <a:sym typeface="Georgia Pro Italics"/>
              </a:rPr>
              <a:t>p</a:t>
            </a:r>
            <a:r>
              <a:rPr lang="en-US" sz="2230" i="true">
                <a:solidFill>
                  <a:srgbClr val="000000"/>
                </a:solidFill>
                <a:latin typeface="Georgia Pro Italics"/>
                <a:ea typeface="Georgia Pro Italics"/>
                <a:cs typeface="Georgia Pro Italics"/>
                <a:sym typeface="Georgia Pro Italics"/>
              </a:rPr>
              <a:t>c</a:t>
            </a:r>
            <a:r>
              <a:rPr lang="en-US" sz="2230" i="true">
                <a:solidFill>
                  <a:srgbClr val="000000"/>
                </a:solidFill>
                <a:latin typeface="Georgia Pro Italics"/>
                <a:ea typeface="Georgia Pro Italics"/>
                <a:cs typeface="Georgia Pro Italics"/>
                <a:sym typeface="Georgia Pro Italics"/>
              </a:rPr>
              <a:t>h</a:t>
            </a:r>
            <a:r>
              <a:rPr lang="en-US" sz="2230" i="true">
                <a:solidFill>
                  <a:srgbClr val="000000"/>
                </a:solidFill>
                <a:latin typeface="Georgia Pro Italics"/>
                <a:ea typeface="Georgia Pro Italics"/>
                <a:cs typeface="Georgia Pro Italics"/>
                <a:sym typeface="Georgia Pro Italics"/>
              </a:rPr>
              <a:t>at</a:t>
            </a:r>
            <a:r>
              <a:rPr lang="en-US" sz="2230" i="true">
                <a:solidFill>
                  <a:srgbClr val="000000"/>
                </a:solidFill>
                <a:latin typeface="Georgia Pro Italics"/>
                <a:ea typeface="Georgia Pro Italics"/>
                <a:cs typeface="Georgia Pro Italics"/>
                <a:sym typeface="Georgia Pro Italics"/>
              </a:rPr>
              <a:t> co</a:t>
            </a:r>
            <a:r>
              <a:rPr lang="en-US" sz="2230" i="true">
                <a:solidFill>
                  <a:srgbClr val="000000"/>
                </a:solidFill>
                <a:latin typeface="Georgia Pro Italics"/>
                <a:ea typeface="Georgia Pro Italics"/>
                <a:cs typeface="Georgia Pro Italics"/>
                <a:sym typeface="Georgia Pro Italics"/>
              </a:rPr>
              <a:t>n</a:t>
            </a:r>
            <a:r>
              <a:rPr lang="en-US" sz="2230" i="true">
                <a:solidFill>
                  <a:srgbClr val="000000"/>
                </a:solidFill>
                <a:latin typeface="Georgia Pro Italics"/>
                <a:ea typeface="Georgia Pro Italics"/>
                <a:cs typeface="Georgia Pro Italics"/>
                <a:sym typeface="Georgia Pro Italics"/>
              </a:rPr>
              <a:t>t</a:t>
            </a:r>
            <a:r>
              <a:rPr lang="en-US" sz="2230" i="true">
                <a:solidFill>
                  <a:srgbClr val="000000"/>
                </a:solidFill>
                <a:latin typeface="Georgia Pro Italics"/>
                <a:ea typeface="Georgia Pro Italics"/>
                <a:cs typeface="Georgia Pro Italics"/>
                <a:sym typeface="Georgia Pro Italics"/>
              </a:rPr>
              <a:t>e</a:t>
            </a:r>
            <a:r>
              <a:rPr lang="en-US" sz="2230" i="true">
                <a:solidFill>
                  <a:srgbClr val="000000"/>
                </a:solidFill>
                <a:latin typeface="Georgia Pro Italics"/>
                <a:ea typeface="Georgia Pro Italics"/>
                <a:cs typeface="Georgia Pro Italics"/>
                <a:sym typeface="Georgia Pro Italics"/>
              </a:rPr>
              <a:t>nt</a:t>
            </a:r>
            <a:r>
              <a:rPr lang="en-US" sz="2230" i="true">
                <a:solidFill>
                  <a:srgbClr val="000000"/>
                </a:solidFill>
                <a:latin typeface="Georgia Pro Italics"/>
                <a:ea typeface="Georgia Pro Italics"/>
                <a:cs typeface="Georgia Pro Italics"/>
                <a:sym typeface="Georgia Pro Italics"/>
              </a:rPr>
              <a:t> o</a:t>
            </a:r>
            <a:r>
              <a:rPr lang="en-US" sz="2230" i="true">
                <a:solidFill>
                  <a:srgbClr val="000000"/>
                </a:solidFill>
                <a:latin typeface="Georgia Pro Italics"/>
                <a:ea typeface="Georgia Pro Italics"/>
                <a:cs typeface="Georgia Pro Italics"/>
                <a:sym typeface="Georgia Pro Italics"/>
              </a:rPr>
              <a:t>ften</a:t>
            </a:r>
            <a:r>
              <a:rPr lang="en-US" sz="2230" i="true">
                <a:solidFill>
                  <a:srgbClr val="000000"/>
                </a:solidFill>
                <a:latin typeface="Georgia Pro Italics"/>
                <a:ea typeface="Georgia Pro Italics"/>
                <a:cs typeface="Georgia Pro Italics"/>
                <a:sym typeface="Georgia Pro Italics"/>
              </a:rPr>
              <a:t> </a:t>
            </a:r>
            <a:r>
              <a:rPr lang="en-US" sz="2230" i="true">
                <a:solidFill>
                  <a:srgbClr val="000000"/>
                </a:solidFill>
                <a:latin typeface="Georgia Pro Italics"/>
                <a:ea typeface="Georgia Pro Italics"/>
                <a:cs typeface="Georgia Pro Italics"/>
                <a:sym typeface="Georgia Pro Italics"/>
              </a:rPr>
              <a:t>incl</a:t>
            </a:r>
            <a:r>
              <a:rPr lang="en-US" sz="2230" i="true">
                <a:solidFill>
                  <a:srgbClr val="000000"/>
                </a:solidFill>
                <a:latin typeface="Georgia Pro Italics"/>
                <a:ea typeface="Georgia Pro Italics"/>
                <a:cs typeface="Georgia Pro Italics"/>
                <a:sym typeface="Georgia Pro Italics"/>
              </a:rPr>
              <a:t>u</a:t>
            </a:r>
            <a:r>
              <a:rPr lang="en-US" sz="2230" i="true">
                <a:solidFill>
                  <a:srgbClr val="000000"/>
                </a:solidFill>
                <a:latin typeface="Georgia Pro Italics"/>
                <a:ea typeface="Georgia Pro Italics"/>
                <a:cs typeface="Georgia Pro Italics"/>
                <a:sym typeface="Georgia Pro Italics"/>
              </a:rPr>
              <a:t>d</a:t>
            </a:r>
            <a:r>
              <a:rPr lang="en-US" sz="2230" i="true">
                <a:solidFill>
                  <a:srgbClr val="000000"/>
                </a:solidFill>
                <a:latin typeface="Georgia Pro Italics"/>
                <a:ea typeface="Georgia Pro Italics"/>
                <a:cs typeface="Georgia Pro Italics"/>
                <a:sym typeface="Georgia Pro Italics"/>
              </a:rPr>
              <a:t>es </a:t>
            </a:r>
            <a:r>
              <a:rPr lang="en-US" sz="2230" i="true">
                <a:solidFill>
                  <a:srgbClr val="000000"/>
                </a:solidFill>
                <a:latin typeface="Georgia Pro Italics"/>
                <a:ea typeface="Georgia Pro Italics"/>
                <a:cs typeface="Georgia Pro Italics"/>
                <a:sym typeface="Georgia Pro Italics"/>
              </a:rPr>
              <a:t>r</a:t>
            </a:r>
            <a:r>
              <a:rPr lang="en-US" sz="2230" i="true">
                <a:solidFill>
                  <a:srgbClr val="000000"/>
                </a:solidFill>
                <a:latin typeface="Georgia Pro Italics"/>
                <a:ea typeface="Georgia Pro Italics"/>
                <a:cs typeface="Georgia Pro Italics"/>
                <a:sym typeface="Georgia Pro Italics"/>
              </a:rPr>
              <a:t>i</a:t>
            </a:r>
            <a:r>
              <a:rPr lang="en-US" sz="2230" i="true">
                <a:solidFill>
                  <a:srgbClr val="000000"/>
                </a:solidFill>
                <a:latin typeface="Georgia Pro Italics"/>
                <a:ea typeface="Georgia Pro Italics"/>
                <a:cs typeface="Georgia Pro Italics"/>
                <a:sym typeface="Georgia Pro Italics"/>
              </a:rPr>
              <a:t>c</a:t>
            </a:r>
            <a:r>
              <a:rPr lang="en-US" sz="2230" i="true">
                <a:solidFill>
                  <a:srgbClr val="000000"/>
                </a:solidFill>
                <a:latin typeface="Georgia Pro Italics"/>
                <a:ea typeface="Georgia Pro Italics"/>
                <a:cs typeface="Georgia Pro Italics"/>
                <a:sym typeface="Georgia Pro Italics"/>
              </a:rPr>
              <a:t>h m</a:t>
            </a:r>
            <a:r>
              <a:rPr lang="en-US" sz="2230" i="true">
                <a:solidFill>
                  <a:srgbClr val="000000"/>
                </a:solidFill>
                <a:latin typeface="Georgia Pro Italics"/>
                <a:ea typeface="Georgia Pro Italics"/>
                <a:cs typeface="Georgia Pro Italics"/>
                <a:sym typeface="Georgia Pro Italics"/>
              </a:rPr>
              <a:t>etadata (</a:t>
            </a:r>
            <a:r>
              <a:rPr lang="en-US" sz="2230" i="true">
                <a:solidFill>
                  <a:srgbClr val="000000"/>
                </a:solidFill>
                <a:latin typeface="Georgia Pro Italics"/>
                <a:ea typeface="Georgia Pro Italics"/>
                <a:cs typeface="Georgia Pro Italics"/>
                <a:sym typeface="Georgia Pro Italics"/>
              </a:rPr>
              <a:t>l</a:t>
            </a:r>
            <a:r>
              <a:rPr lang="en-US" sz="2230" i="true">
                <a:solidFill>
                  <a:srgbClr val="000000"/>
                </a:solidFill>
                <a:latin typeface="Georgia Pro Italics"/>
                <a:ea typeface="Georgia Pro Italics"/>
                <a:cs typeface="Georgia Pro Italics"/>
                <a:sym typeface="Georgia Pro Italics"/>
              </a:rPr>
              <a:t>ike t</a:t>
            </a:r>
            <a:r>
              <a:rPr lang="en-US" sz="2230" i="true">
                <a:solidFill>
                  <a:srgbClr val="000000"/>
                </a:solidFill>
                <a:latin typeface="Georgia Pro Italics"/>
                <a:ea typeface="Georgia Pro Italics"/>
                <a:cs typeface="Georgia Pro Italics"/>
                <a:sym typeface="Georgia Pro Italics"/>
              </a:rPr>
              <a:t>a</a:t>
            </a:r>
            <a:r>
              <a:rPr lang="en-US" sz="2230" i="true">
                <a:solidFill>
                  <a:srgbClr val="000000"/>
                </a:solidFill>
                <a:latin typeface="Georgia Pro Italics"/>
                <a:ea typeface="Georgia Pro Italics"/>
                <a:cs typeface="Georgia Pro Italics"/>
                <a:sym typeface="Georgia Pro Italics"/>
              </a:rPr>
              <a:t>gs,</a:t>
            </a:r>
            <a:r>
              <a:rPr lang="en-US" sz="2230" i="true">
                <a:solidFill>
                  <a:srgbClr val="000000"/>
                </a:solidFill>
                <a:latin typeface="Georgia Pro Italics"/>
                <a:ea typeface="Georgia Pro Italics"/>
                <a:cs typeface="Georgia Pro Italics"/>
                <a:sym typeface="Georgia Pro Italics"/>
              </a:rPr>
              <a:t> </a:t>
            </a:r>
            <a:r>
              <a:rPr lang="en-US" sz="2230" i="true">
                <a:solidFill>
                  <a:srgbClr val="000000"/>
                </a:solidFill>
                <a:latin typeface="Georgia Pro Italics"/>
                <a:ea typeface="Georgia Pro Italics"/>
                <a:cs typeface="Georgia Pro Italics"/>
                <a:sym typeface="Georgia Pro Italics"/>
              </a:rPr>
              <a:t>f</a:t>
            </a:r>
            <a:r>
              <a:rPr lang="en-US" sz="2230" i="true">
                <a:solidFill>
                  <a:srgbClr val="000000"/>
                </a:solidFill>
                <a:latin typeface="Georgia Pro Italics"/>
                <a:ea typeface="Georgia Pro Italics"/>
                <a:cs typeface="Georgia Pro Italics"/>
                <a:sym typeface="Georgia Pro Italics"/>
              </a:rPr>
              <a:t>i</a:t>
            </a:r>
            <a:r>
              <a:rPr lang="en-US" sz="2230" i="true">
                <a:solidFill>
                  <a:srgbClr val="000000"/>
                </a:solidFill>
                <a:latin typeface="Georgia Pro Italics"/>
                <a:ea typeface="Georgia Pro Italics"/>
                <a:cs typeface="Georgia Pro Italics"/>
                <a:sym typeface="Georgia Pro Italics"/>
              </a:rPr>
              <a:t>l</a:t>
            </a:r>
            <a:r>
              <a:rPr lang="en-US" sz="2230" i="true">
                <a:solidFill>
                  <a:srgbClr val="000000"/>
                </a:solidFill>
                <a:latin typeface="Georgia Pro Italics"/>
                <a:ea typeface="Georgia Pro Italics"/>
                <a:cs typeface="Georgia Pro Italics"/>
                <a:sym typeface="Georgia Pro Italics"/>
              </a:rPr>
              <a:t>ters</a:t>
            </a:r>
            <a:r>
              <a:rPr lang="en-US" sz="2230" i="true">
                <a:solidFill>
                  <a:srgbClr val="000000"/>
                </a:solidFill>
                <a:latin typeface="Georgia Pro Italics"/>
                <a:ea typeface="Georgia Pro Italics"/>
                <a:cs typeface="Georgia Pro Italics"/>
                <a:sym typeface="Georgia Pro Italics"/>
              </a:rPr>
              <a:t>, and </a:t>
            </a:r>
            <a:r>
              <a:rPr lang="en-US" sz="2230" i="true">
                <a:solidFill>
                  <a:srgbClr val="000000"/>
                </a:solidFill>
                <a:latin typeface="Georgia Pro Italics"/>
                <a:ea typeface="Georgia Pro Italics"/>
                <a:cs typeface="Georgia Pro Italics"/>
                <a:sym typeface="Georgia Pro Italics"/>
              </a:rPr>
              <a:t>t</a:t>
            </a:r>
            <a:r>
              <a:rPr lang="en-US" sz="2230" i="true">
                <a:solidFill>
                  <a:srgbClr val="000000"/>
                </a:solidFill>
                <a:latin typeface="Georgia Pro Italics"/>
                <a:ea typeface="Georgia Pro Italics"/>
                <a:cs typeface="Georgia Pro Italics"/>
                <a:sym typeface="Georgia Pro Italics"/>
              </a:rPr>
              <a:t>heme</a:t>
            </a:r>
            <a:r>
              <a:rPr lang="en-US" sz="2230" i="true">
                <a:solidFill>
                  <a:srgbClr val="000000"/>
                </a:solidFill>
                <a:latin typeface="Georgia Pro Italics"/>
                <a:ea typeface="Georgia Pro Italics"/>
                <a:cs typeface="Georgia Pro Italics"/>
                <a:sym typeface="Georgia Pro Italics"/>
              </a:rPr>
              <a:t>s</a:t>
            </a:r>
            <a:r>
              <a:rPr lang="en-US" sz="2230" i="true">
                <a:solidFill>
                  <a:srgbClr val="000000"/>
                </a:solidFill>
                <a:latin typeface="Georgia Pro Italics"/>
                <a:ea typeface="Georgia Pro Italics"/>
                <a:cs typeface="Georgia Pro Italics"/>
                <a:sym typeface="Georgia Pro Italics"/>
              </a:rPr>
              <a:t>)</a:t>
            </a:r>
          </a:p>
          <a:p>
            <a:pPr algn="l" marL="481636" indent="-240818" lvl="1">
              <a:lnSpc>
                <a:spcPts val="3123"/>
              </a:lnSpc>
              <a:buAutoNum type="arabicPeriod" startAt="1"/>
            </a:pPr>
            <a:r>
              <a:rPr lang="en-US" sz="2230" i="true" u="sng">
                <a:solidFill>
                  <a:srgbClr val="000000"/>
                </a:solidFill>
                <a:latin typeface="Georgia Pro Italics"/>
                <a:ea typeface="Georgia Pro Italics"/>
                <a:cs typeface="Georgia Pro Italics"/>
                <a:sym typeface="Georgia Pro Italics"/>
              </a:rPr>
              <a:t>Us</a:t>
            </a:r>
            <a:r>
              <a:rPr lang="en-US" sz="2230" i="true" u="sng">
                <a:solidFill>
                  <a:srgbClr val="000000"/>
                </a:solidFill>
                <a:latin typeface="Georgia Pro Italics"/>
                <a:ea typeface="Georgia Pro Italics"/>
                <a:cs typeface="Georgia Pro Italics"/>
                <a:sym typeface="Georgia Pro Italics"/>
              </a:rPr>
              <a:t>er </a:t>
            </a:r>
            <a:r>
              <a:rPr lang="en-US" sz="2230" i="true" u="sng">
                <a:solidFill>
                  <a:srgbClr val="000000"/>
                </a:solidFill>
                <a:latin typeface="Georgia Pro Italics"/>
                <a:ea typeface="Georgia Pro Italics"/>
                <a:cs typeface="Georgia Pro Italics"/>
                <a:sym typeface="Georgia Pro Italics"/>
              </a:rPr>
              <a:t>Ex</a:t>
            </a:r>
            <a:r>
              <a:rPr lang="en-US" sz="2230" i="true" u="sng">
                <a:solidFill>
                  <a:srgbClr val="000000"/>
                </a:solidFill>
                <a:latin typeface="Georgia Pro Italics"/>
                <a:ea typeface="Georgia Pro Italics"/>
                <a:cs typeface="Georgia Pro Italics"/>
                <a:sym typeface="Georgia Pro Italics"/>
              </a:rPr>
              <a:t>per</a:t>
            </a:r>
            <a:r>
              <a:rPr lang="en-US" sz="2230" i="true" u="sng">
                <a:solidFill>
                  <a:srgbClr val="000000"/>
                </a:solidFill>
                <a:latin typeface="Georgia Pro Italics"/>
                <a:ea typeface="Georgia Pro Italics"/>
                <a:cs typeface="Georgia Pro Italics"/>
                <a:sym typeface="Georgia Pro Italics"/>
              </a:rPr>
              <a:t>ience</a:t>
            </a:r>
            <a:r>
              <a:rPr lang="en-US" sz="2230" i="true">
                <a:solidFill>
                  <a:srgbClr val="000000"/>
                </a:solidFill>
                <a:latin typeface="Georgia Pro Italics"/>
                <a:ea typeface="Georgia Pro Italics"/>
                <a:cs typeface="Georgia Pro Italics"/>
                <a:sym typeface="Georgia Pro Italics"/>
              </a:rPr>
              <a:t>: User</a:t>
            </a:r>
            <a:r>
              <a:rPr lang="en-US" sz="2230" i="true">
                <a:solidFill>
                  <a:srgbClr val="000000"/>
                </a:solidFill>
                <a:latin typeface="Georgia Pro Italics"/>
                <a:ea typeface="Georgia Pro Italics"/>
                <a:cs typeface="Georgia Pro Italics"/>
                <a:sym typeface="Georgia Pro Italics"/>
              </a:rPr>
              <a:t>s</a:t>
            </a:r>
            <a:r>
              <a:rPr lang="en-US" sz="2230" i="true">
                <a:solidFill>
                  <a:srgbClr val="000000"/>
                </a:solidFill>
                <a:latin typeface="Georgia Pro Italics"/>
                <a:ea typeface="Georgia Pro Italics"/>
                <a:cs typeface="Georgia Pro Italics"/>
                <a:sym typeface="Georgia Pro Italics"/>
              </a:rPr>
              <a:t> m</a:t>
            </a:r>
            <a:r>
              <a:rPr lang="en-US" sz="2230" i="true">
                <a:solidFill>
                  <a:srgbClr val="000000"/>
                </a:solidFill>
                <a:latin typeface="Georgia Pro Italics"/>
                <a:ea typeface="Georgia Pro Italics"/>
                <a:cs typeface="Georgia Pro Italics"/>
                <a:sym typeface="Georgia Pro Italics"/>
              </a:rPr>
              <a:t>a</a:t>
            </a:r>
            <a:r>
              <a:rPr lang="en-US" sz="2230" i="true">
                <a:solidFill>
                  <a:srgbClr val="000000"/>
                </a:solidFill>
                <a:latin typeface="Georgia Pro Italics"/>
                <a:ea typeface="Georgia Pro Italics"/>
                <a:cs typeface="Georgia Pro Italics"/>
                <a:sym typeface="Georgia Pro Italics"/>
              </a:rPr>
              <a:t>y f</a:t>
            </a:r>
            <a:r>
              <a:rPr lang="en-US" sz="2230" i="true">
                <a:solidFill>
                  <a:srgbClr val="000000"/>
                </a:solidFill>
                <a:latin typeface="Georgia Pro Italics"/>
                <a:ea typeface="Georgia Pro Italics"/>
                <a:cs typeface="Georgia Pro Italics"/>
                <a:sym typeface="Georgia Pro Italics"/>
              </a:rPr>
              <a:t>i</a:t>
            </a:r>
            <a:r>
              <a:rPr lang="en-US" sz="2230" i="true">
                <a:solidFill>
                  <a:srgbClr val="000000"/>
                </a:solidFill>
                <a:latin typeface="Georgia Pro Italics"/>
                <a:ea typeface="Georgia Pro Italics"/>
                <a:cs typeface="Georgia Pro Italics"/>
                <a:sym typeface="Georgia Pro Italics"/>
              </a:rPr>
              <a:t>n</a:t>
            </a:r>
            <a:r>
              <a:rPr lang="en-US" sz="2230" i="true">
                <a:solidFill>
                  <a:srgbClr val="000000"/>
                </a:solidFill>
                <a:latin typeface="Georgia Pro Italics"/>
                <a:ea typeface="Georgia Pro Italics"/>
                <a:cs typeface="Georgia Pro Italics"/>
                <a:sym typeface="Georgia Pro Italics"/>
              </a:rPr>
              <a:t>d t</a:t>
            </a:r>
            <a:r>
              <a:rPr lang="en-US" sz="2230" i="true">
                <a:solidFill>
                  <a:srgbClr val="000000"/>
                </a:solidFill>
                <a:latin typeface="Georgia Pro Italics"/>
                <a:ea typeface="Georgia Pro Italics"/>
                <a:cs typeface="Georgia Pro Italics"/>
                <a:sym typeface="Georgia Pro Italics"/>
              </a:rPr>
              <a:t>he </a:t>
            </a:r>
            <a:r>
              <a:rPr lang="en-US" sz="2230" i="true">
                <a:solidFill>
                  <a:srgbClr val="000000"/>
                </a:solidFill>
                <a:latin typeface="Georgia Pro Italics"/>
                <a:ea typeface="Georgia Pro Italics"/>
                <a:cs typeface="Georgia Pro Italics"/>
                <a:sym typeface="Georgia Pro Italics"/>
              </a:rPr>
              <a:t>re</a:t>
            </a:r>
            <a:r>
              <a:rPr lang="en-US" sz="2230" i="true">
                <a:solidFill>
                  <a:srgbClr val="000000"/>
                </a:solidFill>
                <a:latin typeface="Georgia Pro Italics"/>
                <a:ea typeface="Georgia Pro Italics"/>
                <a:cs typeface="Georgia Pro Italics"/>
                <a:sym typeface="Georgia Pro Italics"/>
              </a:rPr>
              <a:t>commendation</a:t>
            </a:r>
            <a:r>
              <a:rPr lang="en-US" sz="2230" i="true">
                <a:solidFill>
                  <a:srgbClr val="000000"/>
                </a:solidFill>
                <a:latin typeface="Georgia Pro Italics"/>
                <a:ea typeface="Georgia Pro Italics"/>
                <a:cs typeface="Georgia Pro Italics"/>
                <a:sym typeface="Georgia Pro Italics"/>
              </a:rPr>
              <a:t>s </a:t>
            </a:r>
            <a:r>
              <a:rPr lang="en-US" sz="2230" i="true">
                <a:solidFill>
                  <a:srgbClr val="000000"/>
                </a:solidFill>
                <a:latin typeface="Georgia Pro Italics"/>
                <a:ea typeface="Georgia Pro Italics"/>
                <a:cs typeface="Georgia Pro Italics"/>
                <a:sym typeface="Georgia Pro Italics"/>
              </a:rPr>
              <a:t>l</a:t>
            </a:r>
            <a:r>
              <a:rPr lang="en-US" sz="2230" i="true">
                <a:solidFill>
                  <a:srgbClr val="000000"/>
                </a:solidFill>
                <a:latin typeface="Georgia Pro Italics"/>
                <a:ea typeface="Georgia Pro Italics"/>
                <a:cs typeface="Georgia Pro Italics"/>
                <a:sym typeface="Georgia Pro Italics"/>
              </a:rPr>
              <a:t>e</a:t>
            </a:r>
            <a:r>
              <a:rPr lang="en-US" sz="2230" i="true">
                <a:solidFill>
                  <a:srgbClr val="000000"/>
                </a:solidFill>
                <a:latin typeface="Georgia Pro Italics"/>
                <a:ea typeface="Georgia Pro Italics"/>
                <a:cs typeface="Georgia Pro Italics"/>
                <a:sym typeface="Georgia Pro Italics"/>
              </a:rPr>
              <a:t>s</a:t>
            </a:r>
            <a:r>
              <a:rPr lang="en-US" sz="2230" i="true">
                <a:solidFill>
                  <a:srgbClr val="000000"/>
                </a:solidFill>
                <a:latin typeface="Georgia Pro Italics"/>
                <a:ea typeface="Georgia Pro Italics"/>
                <a:cs typeface="Georgia Pro Italics"/>
                <a:sym typeface="Georgia Pro Italics"/>
              </a:rPr>
              <a:t>s </a:t>
            </a:r>
            <a:r>
              <a:rPr lang="en-US" sz="2230" i="true">
                <a:solidFill>
                  <a:srgbClr val="000000"/>
                </a:solidFill>
                <a:latin typeface="Georgia Pro Italics"/>
                <a:ea typeface="Georgia Pro Italics"/>
                <a:cs typeface="Georgia Pro Italics"/>
                <a:sym typeface="Georgia Pro Italics"/>
              </a:rPr>
              <a:t>eng</a:t>
            </a:r>
            <a:r>
              <a:rPr lang="en-US" sz="2230" i="true">
                <a:solidFill>
                  <a:srgbClr val="000000"/>
                </a:solidFill>
                <a:latin typeface="Georgia Pro Italics"/>
                <a:ea typeface="Georgia Pro Italics"/>
                <a:cs typeface="Georgia Pro Italics"/>
                <a:sym typeface="Georgia Pro Italics"/>
              </a:rPr>
              <a:t>a</a:t>
            </a:r>
            <a:r>
              <a:rPr lang="en-US" sz="2230" i="true">
                <a:solidFill>
                  <a:srgbClr val="000000"/>
                </a:solidFill>
                <a:latin typeface="Georgia Pro Italics"/>
                <a:ea typeface="Georgia Pro Italics"/>
                <a:cs typeface="Georgia Pro Italics"/>
                <a:sym typeface="Georgia Pro Italics"/>
              </a:rPr>
              <a:t>gi</a:t>
            </a:r>
            <a:r>
              <a:rPr lang="en-US" sz="2230" i="true">
                <a:solidFill>
                  <a:srgbClr val="000000"/>
                </a:solidFill>
                <a:latin typeface="Georgia Pro Italics"/>
                <a:ea typeface="Georgia Pro Italics"/>
                <a:cs typeface="Georgia Pro Italics"/>
                <a:sym typeface="Georgia Pro Italics"/>
              </a:rPr>
              <a:t>n</a:t>
            </a:r>
            <a:r>
              <a:rPr lang="en-US" sz="2230" i="true">
                <a:solidFill>
                  <a:srgbClr val="000000"/>
                </a:solidFill>
                <a:latin typeface="Georgia Pro Italics"/>
                <a:ea typeface="Georgia Pro Italics"/>
                <a:cs typeface="Georgia Pro Italics"/>
                <a:sym typeface="Georgia Pro Italics"/>
              </a:rPr>
              <a:t>g</a:t>
            </a:r>
            <a:r>
              <a:rPr lang="en-US" sz="2230" i="true">
                <a:solidFill>
                  <a:srgbClr val="000000"/>
                </a:solidFill>
                <a:latin typeface="Georgia Pro Italics"/>
                <a:ea typeface="Georgia Pro Italics"/>
                <a:cs typeface="Georgia Pro Italics"/>
                <a:sym typeface="Georgia Pro Italics"/>
              </a:rPr>
              <a:t> o</a:t>
            </a:r>
            <a:r>
              <a:rPr lang="en-US" sz="2230" i="true">
                <a:solidFill>
                  <a:srgbClr val="000000"/>
                </a:solidFill>
                <a:latin typeface="Georgia Pro Italics"/>
                <a:ea typeface="Georgia Pro Italics"/>
                <a:cs typeface="Georgia Pro Italics"/>
                <a:sym typeface="Georgia Pro Italics"/>
              </a:rPr>
              <a:t>r</a:t>
            </a:r>
            <a:r>
              <a:rPr lang="en-US" sz="2230" i="true">
                <a:solidFill>
                  <a:srgbClr val="000000"/>
                </a:solidFill>
                <a:latin typeface="Georgia Pro Italics"/>
                <a:ea typeface="Georgia Pro Italics"/>
                <a:cs typeface="Georgia Pro Italics"/>
                <a:sym typeface="Georgia Pro Italics"/>
              </a:rPr>
              <a:t> </a:t>
            </a:r>
            <a:r>
              <a:rPr lang="en-US" sz="2230" i="true">
                <a:solidFill>
                  <a:srgbClr val="000000"/>
                </a:solidFill>
                <a:latin typeface="Georgia Pro Italics"/>
                <a:ea typeface="Georgia Pro Italics"/>
                <a:cs typeface="Georgia Pro Italics"/>
                <a:sym typeface="Georgia Pro Italics"/>
              </a:rPr>
              <a:t>relev</a:t>
            </a:r>
            <a:r>
              <a:rPr lang="en-US" sz="2230" i="true">
                <a:solidFill>
                  <a:srgbClr val="000000"/>
                </a:solidFill>
                <a:latin typeface="Georgia Pro Italics"/>
                <a:ea typeface="Georgia Pro Italics"/>
                <a:cs typeface="Georgia Pro Italics"/>
                <a:sym typeface="Georgia Pro Italics"/>
              </a:rPr>
              <a:t>a</a:t>
            </a:r>
            <a:r>
              <a:rPr lang="en-US" sz="2230" i="true">
                <a:solidFill>
                  <a:srgbClr val="000000"/>
                </a:solidFill>
                <a:latin typeface="Georgia Pro Italics"/>
                <a:ea typeface="Georgia Pro Italics"/>
                <a:cs typeface="Georgia Pro Italics"/>
                <a:sym typeface="Georgia Pro Italics"/>
              </a:rPr>
              <a:t>n</a:t>
            </a:r>
            <a:r>
              <a:rPr lang="en-US" sz="2230" i="true">
                <a:solidFill>
                  <a:srgbClr val="000000"/>
                </a:solidFill>
                <a:latin typeface="Georgia Pro Italics"/>
                <a:ea typeface="Georgia Pro Italics"/>
                <a:cs typeface="Georgia Pro Italics"/>
                <a:sym typeface="Georgia Pro Italics"/>
              </a:rPr>
              <a:t>t </a:t>
            </a:r>
          </a:p>
          <a:p>
            <a:pPr algn="l" marL="481636" indent="-240818" lvl="1">
              <a:lnSpc>
                <a:spcPts val="3123"/>
              </a:lnSpc>
              <a:buAutoNum type="arabicPeriod" startAt="1"/>
            </a:pPr>
            <a:r>
              <a:rPr lang="en-US" sz="2230" i="true" u="sng">
                <a:solidFill>
                  <a:srgbClr val="000000"/>
                </a:solidFill>
                <a:latin typeface="Georgia Pro Italics"/>
                <a:ea typeface="Georgia Pro Italics"/>
                <a:cs typeface="Georgia Pro Italics"/>
                <a:sym typeface="Georgia Pro Italics"/>
              </a:rPr>
              <a:t>Scalability Issues</a:t>
            </a:r>
            <a:r>
              <a:rPr lang="en-US" sz="2230" i="true">
                <a:solidFill>
                  <a:srgbClr val="000000"/>
                </a:solidFill>
                <a:latin typeface="Georgia Pro Italics"/>
                <a:ea typeface="Georgia Pro Italics"/>
                <a:cs typeface="Georgia Pro Italics"/>
                <a:sym typeface="Georgia Pro Italics"/>
              </a:rPr>
              <a:t>: As the user base and content library grow, purely collaborative or content-based filtering systems may struggle to scale effective</a:t>
            </a:r>
            <a:r>
              <a:rPr lang="en-US" sz="2230" i="true">
                <a:solidFill>
                  <a:srgbClr val="000000"/>
                </a:solidFill>
                <a:latin typeface="Georgia Pro Italics"/>
                <a:ea typeface="Georgia Pro Italics"/>
                <a:cs typeface="Georgia Pro Italics"/>
                <a:sym typeface="Georgia Pro Italics"/>
              </a:rPr>
              <a:t>ly.</a:t>
            </a:r>
            <a:r>
              <a:rPr lang="en-US" sz="2230" i="true">
                <a:solidFill>
                  <a:srgbClr val="000000"/>
                </a:solidFill>
                <a:latin typeface="Georgia Pro Italics"/>
                <a:ea typeface="Georgia Pro Italics"/>
                <a:cs typeface="Georgia Pro Italics"/>
                <a:sym typeface="Georgia Pro Italics"/>
              </a:rPr>
              <a:t> </a:t>
            </a:r>
            <a:r>
              <a:rPr lang="en-US" sz="2230" i="true">
                <a:solidFill>
                  <a:srgbClr val="000000"/>
                </a:solidFill>
                <a:latin typeface="Georgia Pro Italics"/>
                <a:ea typeface="Georgia Pro Italics"/>
                <a:cs typeface="Georgia Pro Italics"/>
                <a:sym typeface="Georgia Pro Italics"/>
              </a:rPr>
              <a:t>Hybrid</a:t>
            </a:r>
            <a:r>
              <a:rPr lang="en-US" sz="2230" i="true">
                <a:solidFill>
                  <a:srgbClr val="000000"/>
                </a:solidFill>
                <a:latin typeface="Georgia Pro Italics"/>
                <a:ea typeface="Georgia Pro Italics"/>
                <a:cs typeface="Georgia Pro Italics"/>
                <a:sym typeface="Georgia Pro Italics"/>
              </a:rPr>
              <a:t> </a:t>
            </a:r>
            <a:r>
              <a:rPr lang="en-US" sz="2230" i="true">
                <a:solidFill>
                  <a:srgbClr val="000000"/>
                </a:solidFill>
                <a:latin typeface="Georgia Pro Italics"/>
                <a:ea typeface="Georgia Pro Italics"/>
                <a:cs typeface="Georgia Pro Italics"/>
                <a:sym typeface="Georgia Pro Italics"/>
              </a:rPr>
              <a:t>syst</a:t>
            </a:r>
            <a:r>
              <a:rPr lang="en-US" sz="2230" i="true">
                <a:solidFill>
                  <a:srgbClr val="000000"/>
                </a:solidFill>
                <a:latin typeface="Georgia Pro Italics"/>
                <a:ea typeface="Georgia Pro Italics"/>
                <a:cs typeface="Georgia Pro Italics"/>
                <a:sym typeface="Georgia Pro Italics"/>
              </a:rPr>
              <a:t>e</a:t>
            </a:r>
            <a:r>
              <a:rPr lang="en-US" sz="2230" i="true">
                <a:solidFill>
                  <a:srgbClr val="000000"/>
                </a:solidFill>
                <a:latin typeface="Georgia Pro Italics"/>
                <a:ea typeface="Georgia Pro Italics"/>
                <a:cs typeface="Georgia Pro Italics"/>
                <a:sym typeface="Georgia Pro Italics"/>
              </a:rPr>
              <a:t>ms c</a:t>
            </a:r>
            <a:r>
              <a:rPr lang="en-US" sz="2230" i="true">
                <a:solidFill>
                  <a:srgbClr val="000000"/>
                </a:solidFill>
                <a:latin typeface="Georgia Pro Italics"/>
                <a:ea typeface="Georgia Pro Italics"/>
                <a:cs typeface="Georgia Pro Italics"/>
                <a:sym typeface="Georgia Pro Italics"/>
              </a:rPr>
              <a:t>an</a:t>
            </a:r>
            <a:r>
              <a:rPr lang="en-US" sz="2230" i="true">
                <a:solidFill>
                  <a:srgbClr val="000000"/>
                </a:solidFill>
                <a:latin typeface="Georgia Pro Italics"/>
                <a:ea typeface="Georgia Pro Italics"/>
                <a:cs typeface="Georgia Pro Italics"/>
                <a:sym typeface="Georgia Pro Italics"/>
              </a:rPr>
              <a:t> distribut</a:t>
            </a:r>
            <a:r>
              <a:rPr lang="en-US" sz="2230" i="true">
                <a:solidFill>
                  <a:srgbClr val="000000"/>
                </a:solidFill>
                <a:latin typeface="Georgia Pro Italics"/>
                <a:ea typeface="Georgia Pro Italics"/>
                <a:cs typeface="Georgia Pro Italics"/>
                <a:sym typeface="Georgia Pro Italics"/>
              </a:rPr>
              <a:t>e the </a:t>
            </a:r>
            <a:r>
              <a:rPr lang="en-US" sz="2230" i="true">
                <a:solidFill>
                  <a:srgbClr val="000000"/>
                </a:solidFill>
                <a:latin typeface="Georgia Pro Italics"/>
                <a:ea typeface="Georgia Pro Italics"/>
                <a:cs typeface="Georgia Pro Italics"/>
                <a:sym typeface="Georgia Pro Italics"/>
              </a:rPr>
              <a:t>comp</a:t>
            </a:r>
            <a:r>
              <a:rPr lang="en-US" sz="2230" i="true">
                <a:solidFill>
                  <a:srgbClr val="000000"/>
                </a:solidFill>
                <a:latin typeface="Georgia Pro Italics"/>
                <a:ea typeface="Georgia Pro Italics"/>
                <a:cs typeface="Georgia Pro Italics"/>
                <a:sym typeface="Georgia Pro Italics"/>
              </a:rPr>
              <a:t>u</a:t>
            </a:r>
            <a:r>
              <a:rPr lang="en-US" sz="2230" i="true">
                <a:solidFill>
                  <a:srgbClr val="000000"/>
                </a:solidFill>
                <a:latin typeface="Georgia Pro Italics"/>
                <a:ea typeface="Georgia Pro Italics"/>
                <a:cs typeface="Georgia Pro Italics"/>
                <a:sym typeface="Georgia Pro Italics"/>
              </a:rPr>
              <a:t>tatio</a:t>
            </a:r>
            <a:r>
              <a:rPr lang="en-US" sz="2230" i="true">
                <a:solidFill>
                  <a:srgbClr val="000000"/>
                </a:solidFill>
                <a:latin typeface="Georgia Pro Italics"/>
                <a:ea typeface="Georgia Pro Italics"/>
                <a:cs typeface="Georgia Pro Italics"/>
                <a:sym typeface="Georgia Pro Italics"/>
              </a:rPr>
              <a:t>n</a:t>
            </a:r>
            <a:r>
              <a:rPr lang="en-US" sz="2230" i="true">
                <a:solidFill>
                  <a:srgbClr val="000000"/>
                </a:solidFill>
                <a:latin typeface="Georgia Pro Italics"/>
                <a:ea typeface="Georgia Pro Italics"/>
                <a:cs typeface="Georgia Pro Italics"/>
                <a:sym typeface="Georgia Pro Italics"/>
              </a:rPr>
              <a:t>al</a:t>
            </a:r>
            <a:r>
              <a:rPr lang="en-US" sz="2230" i="true">
                <a:solidFill>
                  <a:srgbClr val="000000"/>
                </a:solidFill>
                <a:latin typeface="Georgia Pro Italics"/>
                <a:ea typeface="Georgia Pro Italics"/>
                <a:cs typeface="Georgia Pro Italics"/>
                <a:sym typeface="Georgia Pro Italics"/>
              </a:rPr>
              <a:t> </a:t>
            </a:r>
            <a:r>
              <a:rPr lang="en-US" sz="2230" i="true">
                <a:solidFill>
                  <a:srgbClr val="000000"/>
                </a:solidFill>
                <a:latin typeface="Georgia Pro Italics"/>
                <a:ea typeface="Georgia Pro Italics"/>
                <a:cs typeface="Georgia Pro Italics"/>
                <a:sym typeface="Georgia Pro Italics"/>
              </a:rPr>
              <a:t>lo</a:t>
            </a:r>
            <a:r>
              <a:rPr lang="en-US" sz="2230" i="true">
                <a:solidFill>
                  <a:srgbClr val="000000"/>
                </a:solidFill>
                <a:latin typeface="Georgia Pro Italics"/>
                <a:ea typeface="Georgia Pro Italics"/>
                <a:cs typeface="Georgia Pro Italics"/>
                <a:sym typeface="Georgia Pro Italics"/>
              </a:rPr>
              <a:t>ad </a:t>
            </a:r>
            <a:r>
              <a:rPr lang="en-US" sz="2230" i="true">
                <a:solidFill>
                  <a:srgbClr val="000000"/>
                </a:solidFill>
                <a:latin typeface="Georgia Pro Italics"/>
                <a:ea typeface="Georgia Pro Italics"/>
                <a:cs typeface="Georgia Pro Italics"/>
                <a:sym typeface="Georgia Pro Italics"/>
              </a:rPr>
              <a:t>mo</a:t>
            </a:r>
            <a:r>
              <a:rPr lang="en-US" sz="2230" i="true">
                <a:solidFill>
                  <a:srgbClr val="000000"/>
                </a:solidFill>
                <a:latin typeface="Georgia Pro Italics"/>
                <a:ea typeface="Georgia Pro Italics"/>
                <a:cs typeface="Georgia Pro Italics"/>
                <a:sym typeface="Georgia Pro Italics"/>
              </a:rPr>
              <a:t>r</a:t>
            </a:r>
            <a:r>
              <a:rPr lang="en-US" sz="2230" i="true">
                <a:solidFill>
                  <a:srgbClr val="000000"/>
                </a:solidFill>
                <a:latin typeface="Georgia Pro Italics"/>
                <a:ea typeface="Georgia Pro Italics"/>
                <a:cs typeface="Georgia Pro Italics"/>
                <a:sym typeface="Georgia Pro Italics"/>
              </a:rPr>
              <a:t>e evenly by b</a:t>
            </a:r>
            <a:r>
              <a:rPr lang="en-US" sz="2230" i="true">
                <a:solidFill>
                  <a:srgbClr val="000000"/>
                </a:solidFill>
                <a:latin typeface="Georgia Pro Italics"/>
                <a:ea typeface="Georgia Pro Italics"/>
                <a:cs typeface="Georgia Pro Italics"/>
                <a:sym typeface="Georgia Pro Italics"/>
              </a:rPr>
              <a:t>a</a:t>
            </a:r>
            <a:r>
              <a:rPr lang="en-US" sz="2230" i="true">
                <a:solidFill>
                  <a:srgbClr val="000000"/>
                </a:solidFill>
                <a:latin typeface="Georgia Pro Italics"/>
                <a:ea typeface="Georgia Pro Italics"/>
                <a:cs typeface="Georgia Pro Italics"/>
                <a:sym typeface="Georgia Pro Italics"/>
              </a:rPr>
              <a:t>lan</a:t>
            </a:r>
            <a:r>
              <a:rPr lang="en-US" sz="2230" i="true">
                <a:solidFill>
                  <a:srgbClr val="000000"/>
                </a:solidFill>
                <a:latin typeface="Georgia Pro Italics"/>
                <a:ea typeface="Georgia Pro Italics"/>
                <a:cs typeface="Georgia Pro Italics"/>
                <a:sym typeface="Georgia Pro Italics"/>
              </a:rPr>
              <a:t>ci</a:t>
            </a:r>
            <a:r>
              <a:rPr lang="en-US" sz="2230" i="true">
                <a:solidFill>
                  <a:srgbClr val="000000"/>
                </a:solidFill>
                <a:latin typeface="Georgia Pro Italics"/>
                <a:ea typeface="Georgia Pro Italics"/>
                <a:cs typeface="Georgia Pro Italics"/>
                <a:sym typeface="Georgia Pro Italics"/>
              </a:rPr>
              <a:t>ng d</a:t>
            </a:r>
            <a:r>
              <a:rPr lang="en-US" sz="2230" i="true">
                <a:solidFill>
                  <a:srgbClr val="000000"/>
                </a:solidFill>
                <a:latin typeface="Georgia Pro Italics"/>
                <a:ea typeface="Georgia Pro Italics"/>
                <a:cs typeface="Georgia Pro Italics"/>
                <a:sym typeface="Georgia Pro Italics"/>
              </a:rPr>
              <a:t>i</a:t>
            </a:r>
            <a:r>
              <a:rPr lang="en-US" sz="2230" i="true">
                <a:solidFill>
                  <a:srgbClr val="000000"/>
                </a:solidFill>
                <a:latin typeface="Georgia Pro Italics"/>
                <a:ea typeface="Georgia Pro Italics"/>
                <a:cs typeface="Georgia Pro Italics"/>
                <a:sym typeface="Georgia Pro Italics"/>
              </a:rPr>
              <a:t>fferen</a:t>
            </a:r>
            <a:r>
              <a:rPr lang="en-US" sz="2230" i="true">
                <a:solidFill>
                  <a:srgbClr val="000000"/>
                </a:solidFill>
                <a:latin typeface="Georgia Pro Italics"/>
                <a:ea typeface="Georgia Pro Italics"/>
                <a:cs typeface="Georgia Pro Italics"/>
                <a:sym typeface="Georgia Pro Italics"/>
              </a:rPr>
              <a:t>t </a:t>
            </a:r>
            <a:r>
              <a:rPr lang="en-US" sz="2230" i="true">
                <a:solidFill>
                  <a:srgbClr val="000000"/>
                </a:solidFill>
                <a:latin typeface="Georgia Pro Italics"/>
                <a:ea typeface="Georgia Pro Italics"/>
                <a:cs typeface="Georgia Pro Italics"/>
                <a:sym typeface="Georgia Pro Italics"/>
              </a:rPr>
              <a:t>rec</a:t>
            </a:r>
            <a:r>
              <a:rPr lang="en-US" sz="2230" i="true">
                <a:solidFill>
                  <a:srgbClr val="000000"/>
                </a:solidFill>
                <a:latin typeface="Georgia Pro Italics"/>
                <a:ea typeface="Georgia Pro Italics"/>
                <a:cs typeface="Georgia Pro Italics"/>
                <a:sym typeface="Georgia Pro Italics"/>
              </a:rPr>
              <a:t>o</a:t>
            </a:r>
            <a:r>
              <a:rPr lang="en-US" sz="2230" i="true">
                <a:solidFill>
                  <a:srgbClr val="000000"/>
                </a:solidFill>
                <a:latin typeface="Georgia Pro Italics"/>
                <a:ea typeface="Georgia Pro Italics"/>
                <a:cs typeface="Georgia Pro Italics"/>
                <a:sym typeface="Georgia Pro Italics"/>
              </a:rPr>
              <a:t>mmend</a:t>
            </a:r>
          </a:p>
          <a:p>
            <a:pPr algn="l" marL="481636" indent="-240818" lvl="1">
              <a:lnSpc>
                <a:spcPts val="3123"/>
              </a:lnSpc>
              <a:spcBef>
                <a:spcPct val="0"/>
              </a:spcBef>
              <a:buAutoNum type="arabicPeriod" startAt="1"/>
            </a:pPr>
            <a:r>
              <a:rPr lang="en-US" sz="2230" i="true" u="sng">
                <a:solidFill>
                  <a:srgbClr val="000000"/>
                </a:solidFill>
                <a:latin typeface="Georgia Pro Italics"/>
                <a:ea typeface="Georgia Pro Italics"/>
                <a:cs typeface="Georgia Pro Italics"/>
                <a:sym typeface="Georgia Pro Italics"/>
              </a:rPr>
              <a:t>Algorithmic</a:t>
            </a:r>
            <a:r>
              <a:rPr lang="en-US" sz="2230" i="true" u="sng">
                <a:solidFill>
                  <a:srgbClr val="000000"/>
                </a:solidFill>
                <a:latin typeface="Georgia Pro Italics"/>
                <a:ea typeface="Georgia Pro Italics"/>
                <a:cs typeface="Georgia Pro Italics"/>
                <a:sym typeface="Georgia Pro Italics"/>
              </a:rPr>
              <a:t> </a:t>
            </a:r>
            <a:r>
              <a:rPr lang="en-US" sz="2230" i="true" u="sng">
                <a:solidFill>
                  <a:srgbClr val="000000"/>
                </a:solidFill>
                <a:latin typeface="Georgia Pro Italics"/>
                <a:ea typeface="Georgia Pro Italics"/>
                <a:cs typeface="Georgia Pro Italics"/>
                <a:sym typeface="Georgia Pro Italics"/>
              </a:rPr>
              <a:t>Bi</a:t>
            </a:r>
            <a:r>
              <a:rPr lang="en-US" sz="2230" i="true" u="sng">
                <a:solidFill>
                  <a:srgbClr val="000000"/>
                </a:solidFill>
                <a:latin typeface="Georgia Pro Italics"/>
                <a:ea typeface="Georgia Pro Italics"/>
                <a:cs typeface="Georgia Pro Italics"/>
                <a:sym typeface="Georgia Pro Italics"/>
              </a:rPr>
              <a:t>a</a:t>
            </a:r>
            <a:r>
              <a:rPr lang="en-US" sz="2230" i="true" u="sng">
                <a:solidFill>
                  <a:srgbClr val="000000"/>
                </a:solidFill>
                <a:latin typeface="Georgia Pro Italics"/>
                <a:ea typeface="Georgia Pro Italics"/>
                <a:cs typeface="Georgia Pro Italics"/>
                <a:sym typeface="Georgia Pro Italics"/>
              </a:rPr>
              <a:t>s</a:t>
            </a:r>
            <a:r>
              <a:rPr lang="en-US" sz="2230" i="true">
                <a:solidFill>
                  <a:srgbClr val="000000"/>
                </a:solidFill>
                <a:latin typeface="Georgia Pro Italics"/>
                <a:ea typeface="Georgia Pro Italics"/>
                <a:cs typeface="Georgia Pro Italics"/>
                <a:sym typeface="Georgia Pro Italics"/>
              </a:rPr>
              <a:t>:</a:t>
            </a:r>
            <a:r>
              <a:rPr lang="en-US" sz="2230" i="true">
                <a:solidFill>
                  <a:srgbClr val="000000"/>
                </a:solidFill>
                <a:latin typeface="Georgia Pro Italics"/>
                <a:ea typeface="Georgia Pro Italics"/>
                <a:cs typeface="Georgia Pro Italics"/>
                <a:sym typeface="Georgia Pro Italics"/>
              </a:rPr>
              <a:t> </a:t>
            </a:r>
            <a:r>
              <a:rPr lang="en-US" sz="2230" i="true">
                <a:solidFill>
                  <a:srgbClr val="000000"/>
                </a:solidFill>
                <a:latin typeface="Georgia Pro Italics"/>
                <a:ea typeface="Georgia Pro Italics"/>
                <a:cs typeface="Georgia Pro Italics"/>
                <a:sym typeface="Georgia Pro Italics"/>
              </a:rPr>
              <a:t>Rel</a:t>
            </a:r>
            <a:r>
              <a:rPr lang="en-US" sz="2230" i="true">
                <a:solidFill>
                  <a:srgbClr val="000000"/>
                </a:solidFill>
                <a:latin typeface="Georgia Pro Italics"/>
                <a:ea typeface="Georgia Pro Italics"/>
                <a:cs typeface="Georgia Pro Italics"/>
                <a:sym typeface="Georgia Pro Italics"/>
              </a:rPr>
              <a:t>y</a:t>
            </a:r>
            <a:r>
              <a:rPr lang="en-US" sz="2230" i="true">
                <a:solidFill>
                  <a:srgbClr val="000000"/>
                </a:solidFill>
                <a:latin typeface="Georgia Pro Italics"/>
                <a:ea typeface="Georgia Pro Italics"/>
                <a:cs typeface="Georgia Pro Italics"/>
                <a:sym typeface="Georgia Pro Italics"/>
              </a:rPr>
              <a:t>ing</a:t>
            </a:r>
            <a:r>
              <a:rPr lang="en-US" sz="2230" i="true">
                <a:solidFill>
                  <a:srgbClr val="000000"/>
                </a:solidFill>
                <a:latin typeface="Georgia Pro Italics"/>
                <a:ea typeface="Georgia Pro Italics"/>
                <a:cs typeface="Georgia Pro Italics"/>
                <a:sym typeface="Georgia Pro Italics"/>
              </a:rPr>
              <a:t> </a:t>
            </a:r>
            <a:r>
              <a:rPr lang="en-US" sz="2230" i="true">
                <a:solidFill>
                  <a:srgbClr val="000000"/>
                </a:solidFill>
                <a:latin typeface="Georgia Pro Italics"/>
                <a:ea typeface="Georgia Pro Italics"/>
                <a:cs typeface="Georgia Pro Italics"/>
                <a:sym typeface="Georgia Pro Italics"/>
              </a:rPr>
              <a:t>sol</a:t>
            </a:r>
            <a:r>
              <a:rPr lang="en-US" sz="2230" i="true">
                <a:solidFill>
                  <a:srgbClr val="000000"/>
                </a:solidFill>
                <a:latin typeface="Georgia Pro Italics"/>
                <a:ea typeface="Georgia Pro Italics"/>
                <a:cs typeface="Georgia Pro Italics"/>
                <a:sym typeface="Georgia Pro Italics"/>
              </a:rPr>
              <a:t>e</a:t>
            </a:r>
            <a:r>
              <a:rPr lang="en-US" sz="2230" i="true">
                <a:solidFill>
                  <a:srgbClr val="000000"/>
                </a:solidFill>
                <a:latin typeface="Georgia Pro Italics"/>
                <a:ea typeface="Georgia Pro Italics"/>
                <a:cs typeface="Georgia Pro Italics"/>
                <a:sym typeface="Georgia Pro Italics"/>
              </a:rPr>
              <a:t>ly on </a:t>
            </a:r>
            <a:r>
              <a:rPr lang="en-US" sz="2230" i="true">
                <a:solidFill>
                  <a:srgbClr val="000000"/>
                </a:solidFill>
                <a:latin typeface="Georgia Pro Italics"/>
                <a:ea typeface="Georgia Pro Italics"/>
                <a:cs typeface="Georgia Pro Italics"/>
                <a:sym typeface="Georgia Pro Italics"/>
              </a:rPr>
              <a:t>co</a:t>
            </a:r>
            <a:r>
              <a:rPr lang="en-US" sz="2230" i="true">
                <a:solidFill>
                  <a:srgbClr val="000000"/>
                </a:solidFill>
                <a:latin typeface="Georgia Pro Italics"/>
                <a:ea typeface="Georgia Pro Italics"/>
                <a:cs typeface="Georgia Pro Italics"/>
                <a:sym typeface="Georgia Pro Italics"/>
              </a:rPr>
              <a:t>llaborative filt</a:t>
            </a:r>
            <a:r>
              <a:rPr lang="en-US" sz="2230" i="true">
                <a:solidFill>
                  <a:srgbClr val="000000"/>
                </a:solidFill>
                <a:latin typeface="Georgia Pro Italics"/>
                <a:ea typeface="Georgia Pro Italics"/>
                <a:cs typeface="Georgia Pro Italics"/>
                <a:sym typeface="Georgia Pro Italics"/>
              </a:rPr>
              <a:t>e</a:t>
            </a:r>
            <a:r>
              <a:rPr lang="en-US" sz="2230" i="true">
                <a:solidFill>
                  <a:srgbClr val="000000"/>
                </a:solidFill>
                <a:latin typeface="Georgia Pro Italics"/>
                <a:ea typeface="Georgia Pro Italics"/>
                <a:cs typeface="Georgia Pro Italics"/>
                <a:sym typeface="Georgia Pro Italics"/>
              </a:rPr>
              <a:t>r</a:t>
            </a:r>
            <a:r>
              <a:rPr lang="en-US" sz="2230" i="true">
                <a:solidFill>
                  <a:srgbClr val="000000"/>
                </a:solidFill>
                <a:latin typeface="Georgia Pro Italics"/>
                <a:ea typeface="Georgia Pro Italics"/>
                <a:cs typeface="Georgia Pro Italics"/>
                <a:sym typeface="Georgia Pro Italics"/>
              </a:rPr>
              <a:t>ing </a:t>
            </a:r>
            <a:r>
              <a:rPr lang="en-US" sz="2230" i="true">
                <a:solidFill>
                  <a:srgbClr val="000000"/>
                </a:solidFill>
                <a:latin typeface="Georgia Pro Italics"/>
                <a:ea typeface="Georgia Pro Italics"/>
                <a:cs typeface="Georgia Pro Italics"/>
                <a:sym typeface="Georgia Pro Italics"/>
              </a:rPr>
              <a:t>can amp</a:t>
            </a:r>
            <a:r>
              <a:rPr lang="en-US" sz="2230" i="true">
                <a:solidFill>
                  <a:srgbClr val="000000"/>
                </a:solidFill>
                <a:latin typeface="Georgia Pro Italics"/>
                <a:ea typeface="Georgia Pro Italics"/>
                <a:cs typeface="Georgia Pro Italics"/>
                <a:sym typeface="Georgia Pro Italics"/>
              </a:rPr>
              <a:t>l</a:t>
            </a:r>
            <a:r>
              <a:rPr lang="en-US" sz="2230" i="true">
                <a:solidFill>
                  <a:srgbClr val="000000"/>
                </a:solidFill>
                <a:latin typeface="Georgia Pro Italics"/>
                <a:ea typeface="Georgia Pro Italics"/>
                <a:cs typeface="Georgia Pro Italics"/>
                <a:sym typeface="Georgia Pro Italics"/>
              </a:rPr>
              <a:t>ify bias</a:t>
            </a:r>
            <a:r>
              <a:rPr lang="en-US" sz="2230" i="true">
                <a:solidFill>
                  <a:srgbClr val="000000"/>
                </a:solidFill>
                <a:latin typeface="Georgia Pro Italics"/>
                <a:ea typeface="Georgia Pro Italics"/>
                <a:cs typeface="Georgia Pro Italics"/>
                <a:sym typeface="Georgia Pro Italics"/>
              </a:rPr>
              <a:t>es</a:t>
            </a:r>
            <a:r>
              <a:rPr lang="en-US" sz="2230" i="true">
                <a:solidFill>
                  <a:srgbClr val="000000"/>
                </a:solidFill>
                <a:latin typeface="Georgia Pro Italics"/>
                <a:ea typeface="Georgia Pro Italics"/>
                <a:cs typeface="Georgia Pro Italics"/>
                <a:sym typeface="Georgia Pro Italics"/>
              </a:rPr>
              <a:t> pr</a:t>
            </a:r>
            <a:r>
              <a:rPr lang="en-US" sz="2230" i="true">
                <a:solidFill>
                  <a:srgbClr val="000000"/>
                </a:solidFill>
                <a:latin typeface="Georgia Pro Italics"/>
                <a:ea typeface="Georgia Pro Italics"/>
                <a:cs typeface="Georgia Pro Italics"/>
                <a:sym typeface="Georgia Pro Italics"/>
              </a:rPr>
              <a:t>es</a:t>
            </a:r>
            <a:r>
              <a:rPr lang="en-US" sz="2230" i="true">
                <a:solidFill>
                  <a:srgbClr val="000000"/>
                </a:solidFill>
                <a:latin typeface="Georgia Pro Italics"/>
                <a:ea typeface="Georgia Pro Italics"/>
                <a:cs typeface="Georgia Pro Italics"/>
                <a:sym typeface="Georgia Pro Italics"/>
              </a:rPr>
              <a:t>ent</a:t>
            </a:r>
            <a:r>
              <a:rPr lang="en-US" sz="2230" i="true">
                <a:solidFill>
                  <a:srgbClr val="000000"/>
                </a:solidFill>
                <a:latin typeface="Georgia Pro Italics"/>
                <a:ea typeface="Georgia Pro Italics"/>
                <a:cs typeface="Georgia Pro Italics"/>
                <a:sym typeface="Georgia Pro Italics"/>
              </a:rPr>
              <a:t> </a:t>
            </a:r>
            <a:r>
              <a:rPr lang="en-US" sz="2230" i="true">
                <a:solidFill>
                  <a:srgbClr val="000000"/>
                </a:solidFill>
                <a:latin typeface="Georgia Pro Italics"/>
                <a:ea typeface="Georgia Pro Italics"/>
                <a:cs typeface="Georgia Pro Italics"/>
                <a:sym typeface="Georgia Pro Italics"/>
              </a:rPr>
              <a:t>i</a:t>
            </a:r>
            <a:r>
              <a:rPr lang="en-US" sz="2230" i="true">
                <a:solidFill>
                  <a:srgbClr val="000000"/>
                </a:solidFill>
                <a:latin typeface="Georgia Pro Italics"/>
                <a:ea typeface="Georgia Pro Italics"/>
                <a:cs typeface="Georgia Pro Italics"/>
                <a:sym typeface="Georgia Pro Italics"/>
              </a:rPr>
              <a:t>n</a:t>
            </a:r>
            <a:r>
              <a:rPr lang="en-US" sz="2230" i="true">
                <a:solidFill>
                  <a:srgbClr val="000000"/>
                </a:solidFill>
                <a:latin typeface="Georgia Pro Italics"/>
                <a:ea typeface="Georgia Pro Italics"/>
                <a:cs typeface="Georgia Pro Italics"/>
                <a:sym typeface="Georgia Pro Italics"/>
              </a:rPr>
              <a:t> user</a:t>
            </a:r>
            <a:r>
              <a:rPr lang="en-US" sz="2230" i="true">
                <a:solidFill>
                  <a:srgbClr val="000000"/>
                </a:solidFill>
                <a:latin typeface="Georgia Pro Italics"/>
                <a:ea typeface="Georgia Pro Italics"/>
                <a:cs typeface="Georgia Pro Italics"/>
                <a:sym typeface="Georgia Pro Italics"/>
              </a:rPr>
              <a:t> i</a:t>
            </a:r>
            <a:r>
              <a:rPr lang="en-US" sz="2230" i="true">
                <a:solidFill>
                  <a:srgbClr val="000000"/>
                </a:solidFill>
                <a:latin typeface="Georgia Pro Italics"/>
                <a:ea typeface="Georgia Pro Italics"/>
                <a:cs typeface="Georgia Pro Italics"/>
                <a:sym typeface="Georgia Pro Italics"/>
              </a:rPr>
              <a:t>n</a:t>
            </a:r>
            <a:r>
              <a:rPr lang="en-US" sz="2230" i="true">
                <a:solidFill>
                  <a:srgbClr val="000000"/>
                </a:solidFill>
                <a:latin typeface="Georgia Pro Italics"/>
                <a:ea typeface="Georgia Pro Italics"/>
                <a:cs typeface="Georgia Pro Italics"/>
                <a:sym typeface="Georgia Pro Italics"/>
              </a:rPr>
              <a:t>ter</a:t>
            </a:r>
            <a:r>
              <a:rPr lang="en-US" sz="2230" i="true">
                <a:solidFill>
                  <a:srgbClr val="000000"/>
                </a:solidFill>
                <a:latin typeface="Georgia Pro Italics"/>
                <a:ea typeface="Georgia Pro Italics"/>
                <a:cs typeface="Georgia Pro Italics"/>
                <a:sym typeface="Georgia Pro Italics"/>
              </a:rPr>
              <a:t>action</a:t>
            </a:r>
            <a:r>
              <a:rPr lang="en-US" sz="2230" i="true">
                <a:solidFill>
                  <a:srgbClr val="000000"/>
                </a:solidFill>
                <a:latin typeface="Georgia Pro Italics"/>
                <a:ea typeface="Georgia Pro Italics"/>
                <a:cs typeface="Georgia Pro Italics"/>
                <a:sym typeface="Georgia Pro Italics"/>
              </a:rPr>
              <a:t>s </a:t>
            </a:r>
            <a:r>
              <a:rPr lang="en-US" sz="2230" i="true">
                <a:solidFill>
                  <a:srgbClr val="000000"/>
                </a:solidFill>
                <a:latin typeface="Georgia Pro Italics"/>
                <a:ea typeface="Georgia Pro Italics"/>
                <a:cs typeface="Georgia Pro Italics"/>
                <a:sym typeface="Georgia Pro Italics"/>
              </a:rPr>
              <a:t>(e.g., pop</a:t>
            </a:r>
            <a:r>
              <a:rPr lang="en-US" sz="2230" i="true">
                <a:solidFill>
                  <a:srgbClr val="000000"/>
                </a:solidFill>
                <a:latin typeface="Georgia Pro Italics"/>
                <a:ea typeface="Georgia Pro Italics"/>
                <a:cs typeface="Georgia Pro Italics"/>
                <a:sym typeface="Georgia Pro Italics"/>
              </a:rPr>
              <a:t>u</a:t>
            </a:r>
            <a:r>
              <a:rPr lang="en-US" sz="2230" i="true">
                <a:solidFill>
                  <a:srgbClr val="000000"/>
                </a:solidFill>
                <a:latin typeface="Georgia Pro Italics"/>
                <a:ea typeface="Georgia Pro Italics"/>
                <a:cs typeface="Georgia Pro Italics"/>
                <a:sym typeface="Georgia Pro Italics"/>
              </a:rPr>
              <a:t>lar</a:t>
            </a:r>
            <a:r>
              <a:rPr lang="en-US" sz="2230" i="true">
                <a:solidFill>
                  <a:srgbClr val="000000"/>
                </a:solidFill>
                <a:latin typeface="Georgia Pro Italics"/>
                <a:ea typeface="Georgia Pro Italics"/>
                <a:cs typeface="Georgia Pro Italics"/>
                <a:sym typeface="Georgia Pro Italics"/>
              </a:rPr>
              <a:t>it</a:t>
            </a:r>
            <a:r>
              <a:rPr lang="en-US" sz="2230" i="true">
                <a:solidFill>
                  <a:srgbClr val="000000"/>
                </a:solidFill>
                <a:latin typeface="Georgia Pro Italics"/>
                <a:ea typeface="Georgia Pro Italics"/>
                <a:cs typeface="Georgia Pro Italics"/>
                <a:sym typeface="Georgia Pro Italics"/>
              </a:rPr>
              <a:t>y bias), l</a:t>
            </a:r>
            <a:r>
              <a:rPr lang="en-US" sz="2230" i="true">
                <a:solidFill>
                  <a:srgbClr val="000000"/>
                </a:solidFill>
                <a:latin typeface="Georgia Pro Italics"/>
                <a:ea typeface="Georgia Pro Italics"/>
                <a:cs typeface="Georgia Pro Italics"/>
                <a:sym typeface="Georgia Pro Italics"/>
              </a:rPr>
              <a:t>e</a:t>
            </a:r>
            <a:r>
              <a:rPr lang="en-US" sz="2230" i="true">
                <a:solidFill>
                  <a:srgbClr val="000000"/>
                </a:solidFill>
                <a:latin typeface="Georgia Pro Italics"/>
                <a:ea typeface="Georgia Pro Italics"/>
                <a:cs typeface="Georgia Pro Italics"/>
                <a:sym typeface="Georgia Pro Italics"/>
              </a:rPr>
              <a:t>a</a:t>
            </a:r>
            <a:r>
              <a:rPr lang="en-US" sz="2230" i="true">
                <a:solidFill>
                  <a:srgbClr val="000000"/>
                </a:solidFill>
                <a:latin typeface="Georgia Pro Italics"/>
                <a:ea typeface="Georgia Pro Italics"/>
                <a:cs typeface="Georgia Pro Italics"/>
                <a:sym typeface="Georgia Pro Italics"/>
              </a:rPr>
              <a:t>d</a:t>
            </a:r>
            <a:r>
              <a:rPr lang="en-US" sz="2230" i="true">
                <a:solidFill>
                  <a:srgbClr val="000000"/>
                </a:solidFill>
                <a:latin typeface="Georgia Pro Italics"/>
                <a:ea typeface="Georgia Pro Italics"/>
                <a:cs typeface="Georgia Pro Italics"/>
                <a:sym typeface="Georgia Pro Italics"/>
              </a:rPr>
              <a:t>ing</a:t>
            </a:r>
            <a:r>
              <a:rPr lang="en-US" sz="2230" i="true">
                <a:solidFill>
                  <a:srgbClr val="000000"/>
                </a:solidFill>
                <a:latin typeface="Georgia Pro Italics"/>
                <a:ea typeface="Georgia Pro Italics"/>
                <a:cs typeface="Georgia Pro Italics"/>
                <a:sym typeface="Georgia Pro Italics"/>
              </a:rPr>
              <a:t> to a </a:t>
            </a:r>
            <a:r>
              <a:rPr lang="en-US" sz="2230" i="true">
                <a:solidFill>
                  <a:srgbClr val="000000"/>
                </a:solidFill>
                <a:latin typeface="Georgia Pro Italics"/>
                <a:ea typeface="Georgia Pro Italics"/>
                <a:cs typeface="Georgia Pro Italics"/>
                <a:sym typeface="Georgia Pro Italics"/>
              </a:rPr>
              <a:t>homogeno</a:t>
            </a:r>
            <a:r>
              <a:rPr lang="en-US" sz="2230" i="true">
                <a:solidFill>
                  <a:srgbClr val="000000"/>
                </a:solidFill>
                <a:latin typeface="Georgia Pro Italics"/>
                <a:ea typeface="Georgia Pro Italics"/>
                <a:cs typeface="Georgia Pro Italics"/>
                <a:sym typeface="Georgia Pro Italics"/>
              </a:rPr>
              <a:t>us s</a:t>
            </a:r>
            <a:r>
              <a:rPr lang="en-US" sz="2230" i="true">
                <a:solidFill>
                  <a:srgbClr val="000000"/>
                </a:solidFill>
                <a:latin typeface="Georgia Pro Italics"/>
                <a:ea typeface="Georgia Pro Italics"/>
                <a:cs typeface="Georgia Pro Italics"/>
                <a:sym typeface="Georgia Pro Italics"/>
              </a:rPr>
              <a:t>e</a:t>
            </a:r>
            <a:r>
              <a:rPr lang="en-US" sz="2230" i="true">
                <a:solidFill>
                  <a:srgbClr val="000000"/>
                </a:solidFill>
                <a:latin typeface="Georgia Pro Italics"/>
                <a:ea typeface="Georgia Pro Italics"/>
                <a:cs typeface="Georgia Pro Italics"/>
                <a:sym typeface="Georgia Pro Italics"/>
              </a:rPr>
              <a:t>t </a:t>
            </a:r>
            <a:r>
              <a:rPr lang="en-US" sz="2230" i="true">
                <a:solidFill>
                  <a:srgbClr val="000000"/>
                </a:solidFill>
                <a:latin typeface="Georgia Pro Italics"/>
                <a:ea typeface="Georgia Pro Italics"/>
                <a:cs typeface="Georgia Pro Italics"/>
                <a:sym typeface="Georgia Pro Italics"/>
              </a:rPr>
              <a:t>of re</a:t>
            </a:r>
            <a:r>
              <a:rPr lang="en-US" sz="2230" i="true">
                <a:solidFill>
                  <a:srgbClr val="000000"/>
                </a:solidFill>
                <a:latin typeface="Georgia Pro Italics"/>
                <a:ea typeface="Georgia Pro Italics"/>
                <a:cs typeface="Georgia Pro Italics"/>
                <a:sym typeface="Georgia Pro Italics"/>
              </a:rPr>
              <a:t>co</a:t>
            </a:r>
            <a:r>
              <a:rPr lang="en-US" sz="2230" i="true">
                <a:solidFill>
                  <a:srgbClr val="000000"/>
                </a:solidFill>
                <a:latin typeface="Georgia Pro Italics"/>
                <a:ea typeface="Georgia Pro Italics"/>
                <a:cs typeface="Georgia Pro Italics"/>
                <a:sym typeface="Georgia Pro Italics"/>
              </a:rPr>
              <a:t>mm</a:t>
            </a:r>
            <a:r>
              <a:rPr lang="en-US" sz="2230" i="true">
                <a:solidFill>
                  <a:srgbClr val="000000"/>
                </a:solidFill>
                <a:latin typeface="Georgia Pro Italics"/>
                <a:ea typeface="Georgia Pro Italics"/>
                <a:cs typeface="Georgia Pro Italics"/>
                <a:sym typeface="Georgia Pro Italics"/>
              </a:rPr>
              <a:t>e</a:t>
            </a:r>
            <a:r>
              <a:rPr lang="en-US" sz="2230" i="true">
                <a:solidFill>
                  <a:srgbClr val="000000"/>
                </a:solidFill>
                <a:latin typeface="Georgia Pro Italics"/>
                <a:ea typeface="Georgia Pro Italics"/>
                <a:cs typeface="Georgia Pro Italics"/>
                <a:sym typeface="Georgia Pro Italics"/>
              </a:rPr>
              <a:t>nd</a:t>
            </a:r>
            <a:r>
              <a:rPr lang="en-US" sz="2230" i="true">
                <a:solidFill>
                  <a:srgbClr val="000000"/>
                </a:solidFill>
                <a:latin typeface="Georgia Pro Italics"/>
                <a:ea typeface="Georgia Pro Italics"/>
                <a:cs typeface="Georgia Pro Italics"/>
                <a:sym typeface="Georgia Pro Italics"/>
              </a:rPr>
              <a:t>a</a:t>
            </a:r>
            <a:r>
              <a:rPr lang="en-US" sz="2230" i="true">
                <a:solidFill>
                  <a:srgbClr val="000000"/>
                </a:solidFill>
                <a:latin typeface="Georgia Pro Italics"/>
                <a:ea typeface="Georgia Pro Italics"/>
                <a:cs typeface="Georgia Pro Italics"/>
                <a:sym typeface="Georgia Pro Italics"/>
              </a:rPr>
              <a:t>tio</a:t>
            </a:r>
            <a:r>
              <a:rPr lang="en-US" sz="2230" i="true">
                <a:solidFill>
                  <a:srgbClr val="000000"/>
                </a:solidFill>
                <a:latin typeface="Georgia Pro Italics"/>
                <a:ea typeface="Georgia Pro Italics"/>
                <a:cs typeface="Georgia Pro Italics"/>
                <a:sym typeface="Georgia Pro Italics"/>
              </a:rPr>
              <a:t>n</a:t>
            </a:r>
            <a:r>
              <a:rPr lang="en-US" sz="2230" i="true">
                <a:solidFill>
                  <a:srgbClr val="000000"/>
                </a:solidFill>
                <a:latin typeface="Georgia Pro Italics"/>
                <a:ea typeface="Georgia Pro Italics"/>
                <a:cs typeface="Georgia Pro Italics"/>
                <a:sym typeface="Georgia Pro Italics"/>
              </a:rPr>
              <a:t>s.</a:t>
            </a:r>
            <a:r>
              <a:rPr lang="en-US" sz="2230" i="true">
                <a:solidFill>
                  <a:srgbClr val="000000"/>
                </a:solidFill>
                <a:latin typeface="Georgia Pro Italics"/>
                <a:ea typeface="Georgia Pro Italics"/>
                <a:cs typeface="Georgia Pro Italics"/>
                <a:sym typeface="Georgia Pro Italics"/>
              </a:rPr>
              <a:t> </a:t>
            </a:r>
          </a:p>
        </p:txBody>
      </p:sp>
      <p:sp>
        <p:nvSpPr>
          <p:cNvPr name="TextBox 8" id="8"/>
          <p:cNvSpPr txBox="true"/>
          <p:nvPr/>
        </p:nvSpPr>
        <p:spPr>
          <a:xfrm rot="0">
            <a:off x="0" y="294468"/>
            <a:ext cx="18288000" cy="1136650"/>
          </a:xfrm>
          <a:prstGeom prst="rect">
            <a:avLst/>
          </a:prstGeom>
        </p:spPr>
        <p:txBody>
          <a:bodyPr anchor="t" rtlCol="false" tIns="0" lIns="0" bIns="0" rIns="0">
            <a:spAutoFit/>
          </a:bodyPr>
          <a:lstStyle/>
          <a:p>
            <a:pPr algn="ctr">
              <a:lnSpc>
                <a:spcPts val="4400"/>
              </a:lnSpc>
            </a:pPr>
            <a:r>
              <a:rPr lang="en-US" sz="4000" b="true">
                <a:solidFill>
                  <a:srgbClr val="FBF9F1"/>
                </a:solidFill>
                <a:latin typeface="Georgia Pro Bold"/>
                <a:ea typeface="Georgia Pro Bold"/>
                <a:cs typeface="Georgia Pro Bold"/>
                <a:sym typeface="Georgia Pro Bold"/>
              </a:rPr>
              <a:t>Issues with Not Implementing Hybrid Filtering in Snapchat's Recommender System</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8223014">
            <a:off x="11541290" y="-5143745"/>
            <a:ext cx="10128448" cy="10895890"/>
          </a:xfrm>
          <a:custGeom>
            <a:avLst/>
            <a:gdLst/>
            <a:ahLst/>
            <a:cxnLst/>
            <a:rect r="r" b="b" t="t" l="l"/>
            <a:pathLst>
              <a:path h="10895890" w="10128448">
                <a:moveTo>
                  <a:pt x="0" y="0"/>
                </a:moveTo>
                <a:lnTo>
                  <a:pt x="10128448" y="0"/>
                </a:lnTo>
                <a:lnTo>
                  <a:pt x="10128448" y="10895890"/>
                </a:lnTo>
                <a:lnTo>
                  <a:pt x="0" y="10895890"/>
                </a:lnTo>
                <a:lnTo>
                  <a:pt x="0" y="0"/>
                </a:lnTo>
                <a:close/>
              </a:path>
            </a:pathLst>
          </a:custGeom>
          <a:blipFill>
            <a:blip r:embed="rId2"/>
            <a:stretch>
              <a:fillRect l="-157" t="0" r="-157" b="0"/>
            </a:stretch>
          </a:blipFill>
        </p:spPr>
      </p:sp>
      <p:grpSp>
        <p:nvGrpSpPr>
          <p:cNvPr name="Group 3" id="3"/>
          <p:cNvGrpSpPr/>
          <p:nvPr/>
        </p:nvGrpSpPr>
        <p:grpSpPr>
          <a:xfrm rot="0">
            <a:off x="438150" y="5597019"/>
            <a:ext cx="16230600" cy="650410"/>
            <a:chOff x="0" y="0"/>
            <a:chExt cx="4274726" cy="171301"/>
          </a:xfrm>
        </p:grpSpPr>
        <p:sp>
          <p:nvSpPr>
            <p:cNvPr name="Freeform 4" id="4"/>
            <p:cNvSpPr/>
            <p:nvPr/>
          </p:nvSpPr>
          <p:spPr>
            <a:xfrm flipH="false" flipV="false" rot="0">
              <a:off x="0" y="0"/>
              <a:ext cx="4274726" cy="171301"/>
            </a:xfrm>
            <a:custGeom>
              <a:avLst/>
              <a:gdLst/>
              <a:ahLst/>
              <a:cxnLst/>
              <a:rect r="r" b="b" t="t" l="l"/>
              <a:pathLst>
                <a:path h="171301" w="4274726">
                  <a:moveTo>
                    <a:pt x="28620" y="0"/>
                  </a:moveTo>
                  <a:lnTo>
                    <a:pt x="4246106" y="0"/>
                  </a:lnTo>
                  <a:cubicBezTo>
                    <a:pt x="4261912" y="0"/>
                    <a:pt x="4274726" y="12813"/>
                    <a:pt x="4274726" y="28620"/>
                  </a:cubicBezTo>
                  <a:lnTo>
                    <a:pt x="4274726" y="142682"/>
                  </a:lnTo>
                  <a:cubicBezTo>
                    <a:pt x="4274726" y="158488"/>
                    <a:pt x="4261912" y="171301"/>
                    <a:pt x="4246106" y="171301"/>
                  </a:cubicBezTo>
                  <a:lnTo>
                    <a:pt x="28620" y="171301"/>
                  </a:lnTo>
                  <a:cubicBezTo>
                    <a:pt x="12813" y="171301"/>
                    <a:pt x="0" y="158488"/>
                    <a:pt x="0" y="142682"/>
                  </a:cubicBezTo>
                  <a:lnTo>
                    <a:pt x="0" y="28620"/>
                  </a:lnTo>
                  <a:cubicBezTo>
                    <a:pt x="0" y="12813"/>
                    <a:pt x="12813" y="0"/>
                    <a:pt x="28620" y="0"/>
                  </a:cubicBezTo>
                  <a:close/>
                </a:path>
              </a:pathLst>
            </a:custGeom>
            <a:solidFill>
              <a:srgbClr val="000000">
                <a:alpha val="0"/>
              </a:srgbClr>
            </a:solidFill>
            <a:ln w="38100" cap="rnd">
              <a:solidFill>
                <a:srgbClr val="FBF9F1"/>
              </a:solidFill>
              <a:prstDash val="solid"/>
              <a:round/>
            </a:ln>
          </p:spPr>
        </p:sp>
        <p:sp>
          <p:nvSpPr>
            <p:cNvPr name="TextBox 5" id="5"/>
            <p:cNvSpPr txBox="true"/>
            <p:nvPr/>
          </p:nvSpPr>
          <p:spPr>
            <a:xfrm>
              <a:off x="0" y="-38100"/>
              <a:ext cx="4274726" cy="209401"/>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523109" y="8787414"/>
            <a:ext cx="650410" cy="650410"/>
          </a:xfrm>
          <a:custGeom>
            <a:avLst/>
            <a:gdLst/>
            <a:ahLst/>
            <a:cxnLst/>
            <a:rect r="r" b="b" t="t" l="l"/>
            <a:pathLst>
              <a:path h="650410" w="650410">
                <a:moveTo>
                  <a:pt x="0" y="0"/>
                </a:moveTo>
                <a:lnTo>
                  <a:pt x="650410" y="0"/>
                </a:lnTo>
                <a:lnTo>
                  <a:pt x="650410" y="650410"/>
                </a:lnTo>
                <a:lnTo>
                  <a:pt x="0" y="65041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523109" y="5343035"/>
            <a:ext cx="16060682" cy="1158379"/>
          </a:xfrm>
          <a:custGeom>
            <a:avLst/>
            <a:gdLst/>
            <a:ahLst/>
            <a:cxnLst/>
            <a:rect r="r" b="b" t="t" l="l"/>
            <a:pathLst>
              <a:path h="1158379" w="16060682">
                <a:moveTo>
                  <a:pt x="0" y="0"/>
                </a:moveTo>
                <a:lnTo>
                  <a:pt x="16060682" y="0"/>
                </a:lnTo>
                <a:lnTo>
                  <a:pt x="16060682" y="1158379"/>
                </a:lnTo>
                <a:lnTo>
                  <a:pt x="0" y="1158379"/>
                </a:lnTo>
                <a:lnTo>
                  <a:pt x="0" y="0"/>
                </a:lnTo>
                <a:close/>
              </a:path>
            </a:pathLst>
          </a:custGeom>
          <a:blipFill>
            <a:blip r:embed="rId5"/>
            <a:stretch>
              <a:fillRect l="0" t="-21057" r="0" b="-21057"/>
            </a:stretch>
          </a:blipFill>
        </p:spPr>
      </p:sp>
      <p:sp>
        <p:nvSpPr>
          <p:cNvPr name="TextBox 8" id="8"/>
          <p:cNvSpPr txBox="true"/>
          <p:nvPr/>
        </p:nvSpPr>
        <p:spPr>
          <a:xfrm rot="0">
            <a:off x="1537303" y="4869960"/>
            <a:ext cx="5001097" cy="441325"/>
          </a:xfrm>
          <a:prstGeom prst="rect">
            <a:avLst/>
          </a:prstGeom>
        </p:spPr>
        <p:txBody>
          <a:bodyPr anchor="t" rtlCol="false" tIns="0" lIns="0" bIns="0" rIns="0">
            <a:spAutoFit/>
          </a:bodyPr>
          <a:lstStyle/>
          <a:p>
            <a:pPr algn="l">
              <a:lnSpc>
                <a:spcPts val="3500"/>
              </a:lnSpc>
              <a:spcBef>
                <a:spcPct val="0"/>
              </a:spcBef>
            </a:pPr>
            <a:r>
              <a:rPr lang="en-US" b="true" sz="2500">
                <a:solidFill>
                  <a:srgbClr val="FFD944"/>
                </a:solidFill>
                <a:latin typeface="Georgia Pro Bold"/>
                <a:ea typeface="Georgia Pro Bold"/>
                <a:cs typeface="Georgia Pro Bold"/>
                <a:sym typeface="Georgia Pro Bold"/>
              </a:rPr>
              <a:t>2015: Basic Content Curation</a:t>
            </a:r>
          </a:p>
        </p:txBody>
      </p:sp>
      <p:sp>
        <p:nvSpPr>
          <p:cNvPr name="TextBox 9" id="9"/>
          <p:cNvSpPr txBox="true"/>
          <p:nvPr/>
        </p:nvSpPr>
        <p:spPr>
          <a:xfrm rot="0">
            <a:off x="438150" y="835169"/>
            <a:ext cx="12044170" cy="1425576"/>
          </a:xfrm>
          <a:prstGeom prst="rect">
            <a:avLst/>
          </a:prstGeom>
        </p:spPr>
        <p:txBody>
          <a:bodyPr anchor="t" rtlCol="false" tIns="0" lIns="0" bIns="0" rIns="0">
            <a:spAutoFit/>
          </a:bodyPr>
          <a:lstStyle/>
          <a:p>
            <a:pPr algn="l">
              <a:lnSpc>
                <a:spcPts val="5500"/>
              </a:lnSpc>
            </a:pPr>
            <a:r>
              <a:rPr lang="en-US" sz="5000" b="true">
                <a:solidFill>
                  <a:srgbClr val="FBF9F1"/>
                </a:solidFill>
                <a:latin typeface="Georgia Pro Bold"/>
                <a:ea typeface="Georgia Pro Bold"/>
                <a:cs typeface="Georgia Pro Bold"/>
                <a:sym typeface="Georgia Pro Bold"/>
              </a:rPr>
              <a:t>EVOLVED SIGNIFICANTLY SINCE ITS INCEPTION</a:t>
            </a:r>
          </a:p>
        </p:txBody>
      </p:sp>
      <p:sp>
        <p:nvSpPr>
          <p:cNvPr name="TextBox 10" id="10"/>
          <p:cNvSpPr txBox="true"/>
          <p:nvPr/>
        </p:nvSpPr>
        <p:spPr>
          <a:xfrm rot="0">
            <a:off x="4967963" y="6434739"/>
            <a:ext cx="4304107" cy="1317625"/>
          </a:xfrm>
          <a:prstGeom prst="rect">
            <a:avLst/>
          </a:prstGeom>
        </p:spPr>
        <p:txBody>
          <a:bodyPr anchor="t" rtlCol="false" tIns="0" lIns="0" bIns="0" rIns="0">
            <a:spAutoFit/>
          </a:bodyPr>
          <a:lstStyle/>
          <a:p>
            <a:pPr algn="l">
              <a:lnSpc>
                <a:spcPts val="3500"/>
              </a:lnSpc>
            </a:pPr>
            <a:r>
              <a:rPr lang="en-US" sz="2500" b="true">
                <a:solidFill>
                  <a:srgbClr val="FFD944"/>
                </a:solidFill>
                <a:latin typeface="Georgia Pro Bold"/>
                <a:ea typeface="Georgia Pro Bold"/>
                <a:cs typeface="Georgia Pro Bold"/>
                <a:sym typeface="Georgia Pro Bold"/>
              </a:rPr>
              <a:t>2017: Algorithm-Driven Feed</a:t>
            </a:r>
          </a:p>
          <a:p>
            <a:pPr algn="l">
              <a:lnSpc>
                <a:spcPts val="3500"/>
              </a:lnSpc>
              <a:spcBef>
                <a:spcPct val="0"/>
              </a:spcBef>
            </a:pPr>
          </a:p>
        </p:txBody>
      </p:sp>
      <p:sp>
        <p:nvSpPr>
          <p:cNvPr name="TextBox 11" id="11"/>
          <p:cNvSpPr txBox="true"/>
          <p:nvPr/>
        </p:nvSpPr>
        <p:spPr>
          <a:xfrm rot="0">
            <a:off x="8553450" y="4869960"/>
            <a:ext cx="3928870" cy="879475"/>
          </a:xfrm>
          <a:prstGeom prst="rect">
            <a:avLst/>
          </a:prstGeom>
        </p:spPr>
        <p:txBody>
          <a:bodyPr anchor="t" rtlCol="false" tIns="0" lIns="0" bIns="0" rIns="0">
            <a:spAutoFit/>
          </a:bodyPr>
          <a:lstStyle/>
          <a:p>
            <a:pPr algn="l">
              <a:lnSpc>
                <a:spcPts val="3500"/>
              </a:lnSpc>
            </a:pPr>
            <a:r>
              <a:rPr lang="en-US" sz="2500" b="true">
                <a:solidFill>
                  <a:srgbClr val="FFD944"/>
                </a:solidFill>
                <a:latin typeface="Georgia Pro Bold"/>
                <a:ea typeface="Georgia Pro Bold"/>
                <a:cs typeface="Georgia Pro Bold"/>
                <a:sym typeface="Georgia Pro Bold"/>
              </a:rPr>
              <a:t>2019: Spotlight Launch</a:t>
            </a:r>
          </a:p>
          <a:p>
            <a:pPr algn="l">
              <a:lnSpc>
                <a:spcPts val="3500"/>
              </a:lnSpc>
              <a:spcBef>
                <a:spcPct val="0"/>
              </a:spcBef>
            </a:pPr>
          </a:p>
        </p:txBody>
      </p:sp>
      <p:sp>
        <p:nvSpPr>
          <p:cNvPr name="TextBox 12" id="12"/>
          <p:cNvSpPr txBox="true"/>
          <p:nvPr/>
        </p:nvSpPr>
        <p:spPr>
          <a:xfrm rot="0">
            <a:off x="11098914" y="6434739"/>
            <a:ext cx="5135126" cy="1317625"/>
          </a:xfrm>
          <a:prstGeom prst="rect">
            <a:avLst/>
          </a:prstGeom>
        </p:spPr>
        <p:txBody>
          <a:bodyPr anchor="t" rtlCol="false" tIns="0" lIns="0" bIns="0" rIns="0">
            <a:spAutoFit/>
          </a:bodyPr>
          <a:lstStyle/>
          <a:p>
            <a:pPr algn="l">
              <a:lnSpc>
                <a:spcPts val="3500"/>
              </a:lnSpc>
            </a:pPr>
            <a:r>
              <a:rPr lang="en-US" sz="2500" b="true">
                <a:solidFill>
                  <a:srgbClr val="FFD944"/>
                </a:solidFill>
                <a:latin typeface="Georgia Pro Bold"/>
                <a:ea typeface="Georgia Pro Bold"/>
                <a:cs typeface="Georgia Pro Bold"/>
                <a:sym typeface="Georgia Pro Bold"/>
              </a:rPr>
              <a:t>2021: AI-Powered Personalization</a:t>
            </a:r>
          </a:p>
          <a:p>
            <a:pPr algn="l">
              <a:lnSpc>
                <a:spcPts val="3500"/>
              </a:lnSpc>
              <a:spcBef>
                <a:spcPct val="0"/>
              </a:spcBef>
            </a:pPr>
          </a:p>
        </p:txBody>
      </p:sp>
      <p:sp>
        <p:nvSpPr>
          <p:cNvPr name="TextBox 13" id="13"/>
          <p:cNvSpPr txBox="true"/>
          <p:nvPr/>
        </p:nvSpPr>
        <p:spPr>
          <a:xfrm rot="0">
            <a:off x="1006500" y="3918095"/>
            <a:ext cx="5646939" cy="989965"/>
          </a:xfrm>
          <a:prstGeom prst="rect">
            <a:avLst/>
          </a:prstGeom>
        </p:spPr>
        <p:txBody>
          <a:bodyPr anchor="t" rtlCol="false" tIns="0" lIns="0" bIns="0" rIns="0">
            <a:spAutoFit/>
          </a:bodyPr>
          <a:lstStyle/>
          <a:p>
            <a:pPr algn="ctr">
              <a:lnSpc>
                <a:spcPts val="2659"/>
              </a:lnSpc>
            </a:pPr>
            <a:r>
              <a:rPr lang="en-US" sz="1899">
                <a:solidFill>
                  <a:srgbClr val="FFFFFF"/>
                </a:solidFill>
                <a:latin typeface="Georgia Pro"/>
                <a:ea typeface="Georgia Pro"/>
                <a:cs typeface="Georgia Pro"/>
                <a:sym typeface="Georgia Pro"/>
              </a:rPr>
              <a:t>Snapchat introduces the Discover page with manually curated content from select publishers.</a:t>
            </a:r>
          </a:p>
          <a:p>
            <a:pPr algn="ctr">
              <a:lnSpc>
                <a:spcPts val="2659"/>
              </a:lnSpc>
              <a:spcBef>
                <a:spcPct val="0"/>
              </a:spcBef>
            </a:pPr>
          </a:p>
        </p:txBody>
      </p:sp>
      <p:sp>
        <p:nvSpPr>
          <p:cNvPr name="TextBox 14" id="14"/>
          <p:cNvSpPr txBox="true"/>
          <p:nvPr/>
        </p:nvSpPr>
        <p:spPr>
          <a:xfrm rot="0">
            <a:off x="4459296" y="7405019"/>
            <a:ext cx="5321442" cy="656590"/>
          </a:xfrm>
          <a:prstGeom prst="rect">
            <a:avLst/>
          </a:prstGeom>
        </p:spPr>
        <p:txBody>
          <a:bodyPr anchor="t" rtlCol="false" tIns="0" lIns="0" bIns="0" rIns="0">
            <a:spAutoFit/>
          </a:bodyPr>
          <a:lstStyle/>
          <a:p>
            <a:pPr algn="ctr">
              <a:lnSpc>
                <a:spcPts val="2659"/>
              </a:lnSpc>
              <a:spcBef>
                <a:spcPct val="0"/>
              </a:spcBef>
            </a:pPr>
            <a:r>
              <a:rPr lang="en-US" sz="1899">
                <a:solidFill>
                  <a:srgbClr val="FFFFFF"/>
                </a:solidFill>
                <a:latin typeface="Georgia Pro"/>
                <a:ea typeface="Georgia Pro"/>
                <a:cs typeface="Georgia Pro"/>
                <a:sym typeface="Georgia Pro"/>
              </a:rPr>
              <a:t>The platform implements a more personalized Discover feed using machine learning algorithms.</a:t>
            </a:r>
          </a:p>
        </p:txBody>
      </p:sp>
      <p:sp>
        <p:nvSpPr>
          <p:cNvPr name="TextBox 15" id="15"/>
          <p:cNvSpPr txBox="true"/>
          <p:nvPr/>
        </p:nvSpPr>
        <p:spPr>
          <a:xfrm rot="0">
            <a:off x="7560321" y="3918095"/>
            <a:ext cx="6565991" cy="656590"/>
          </a:xfrm>
          <a:prstGeom prst="rect">
            <a:avLst/>
          </a:prstGeom>
        </p:spPr>
        <p:txBody>
          <a:bodyPr anchor="t" rtlCol="false" tIns="0" lIns="0" bIns="0" rIns="0">
            <a:spAutoFit/>
          </a:bodyPr>
          <a:lstStyle/>
          <a:p>
            <a:pPr algn="ctr">
              <a:lnSpc>
                <a:spcPts val="2659"/>
              </a:lnSpc>
              <a:spcBef>
                <a:spcPct val="0"/>
              </a:spcBef>
            </a:pPr>
            <a:r>
              <a:rPr lang="en-US" sz="1899">
                <a:solidFill>
                  <a:srgbClr val="FFFFFF"/>
                </a:solidFill>
                <a:latin typeface="Georgia Pro"/>
                <a:ea typeface="Georgia Pro"/>
                <a:cs typeface="Georgia Pro"/>
                <a:sym typeface="Georgia Pro"/>
              </a:rPr>
              <a:t>Snapchat introduces Spotlight, leveraging advanced recommendation systems to surface user-generated content.</a:t>
            </a:r>
          </a:p>
        </p:txBody>
      </p:sp>
      <p:sp>
        <p:nvSpPr>
          <p:cNvPr name="TextBox 16" id="16"/>
          <p:cNvSpPr txBox="true"/>
          <p:nvPr/>
        </p:nvSpPr>
        <p:spPr>
          <a:xfrm rot="0">
            <a:off x="10833792" y="7405019"/>
            <a:ext cx="5780968" cy="656590"/>
          </a:xfrm>
          <a:prstGeom prst="rect">
            <a:avLst/>
          </a:prstGeom>
        </p:spPr>
        <p:txBody>
          <a:bodyPr anchor="t" rtlCol="false" tIns="0" lIns="0" bIns="0" rIns="0">
            <a:spAutoFit/>
          </a:bodyPr>
          <a:lstStyle/>
          <a:p>
            <a:pPr algn="ctr">
              <a:lnSpc>
                <a:spcPts val="2659"/>
              </a:lnSpc>
              <a:spcBef>
                <a:spcPct val="0"/>
              </a:spcBef>
            </a:pPr>
            <a:r>
              <a:rPr lang="en-US" sz="1899">
                <a:solidFill>
                  <a:srgbClr val="FFFFFF"/>
                </a:solidFill>
                <a:latin typeface="Georgia Pro"/>
                <a:ea typeface="Georgia Pro"/>
                <a:cs typeface="Georgia Pro"/>
                <a:sym typeface="Georgia Pro"/>
              </a:rPr>
              <a:t>Enhanced AI algorithms are implemented to provide hyper-personalized experiences across all features.</a:t>
            </a:r>
          </a:p>
        </p:txBody>
      </p:sp>
      <p:sp>
        <p:nvSpPr>
          <p:cNvPr name="TextBox 17" id="17"/>
          <p:cNvSpPr txBox="true"/>
          <p:nvPr/>
        </p:nvSpPr>
        <p:spPr>
          <a:xfrm rot="0">
            <a:off x="1727683" y="8364674"/>
            <a:ext cx="14887077" cy="656590"/>
          </a:xfrm>
          <a:prstGeom prst="rect">
            <a:avLst/>
          </a:prstGeom>
        </p:spPr>
        <p:txBody>
          <a:bodyPr anchor="t" rtlCol="false" tIns="0" lIns="0" bIns="0" rIns="0">
            <a:spAutoFit/>
          </a:bodyPr>
          <a:lstStyle/>
          <a:p>
            <a:pPr algn="ctr">
              <a:lnSpc>
                <a:spcPts val="2659"/>
              </a:lnSpc>
              <a:spcBef>
                <a:spcPct val="0"/>
              </a:spcBef>
            </a:pPr>
            <a:r>
              <a:rPr lang="en-US" sz="1899">
                <a:solidFill>
                  <a:srgbClr val="FFFFFF"/>
                </a:solidFill>
                <a:latin typeface="Georgia Pro"/>
                <a:ea typeface="Georgia Pro"/>
                <a:cs typeface="Georgia Pro"/>
                <a:sym typeface="Georgia Pro"/>
              </a:rPr>
              <a:t>The success of Snapchat's recommendation system demonstrates the power of personalization in social media platforms, driving user engagement and content discovery while adapting to rapidly changing user preferences and behaviors.</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true" rot="-4983476">
            <a:off x="-4485411" y="-645745"/>
            <a:ext cx="8025873" cy="8606834"/>
          </a:xfrm>
          <a:custGeom>
            <a:avLst/>
            <a:gdLst/>
            <a:ahLst/>
            <a:cxnLst/>
            <a:rect r="r" b="b" t="t" l="l"/>
            <a:pathLst>
              <a:path h="8606834" w="8025873">
                <a:moveTo>
                  <a:pt x="0" y="8606834"/>
                </a:moveTo>
                <a:lnTo>
                  <a:pt x="8025873" y="8606834"/>
                </a:lnTo>
                <a:lnTo>
                  <a:pt x="8025873" y="0"/>
                </a:lnTo>
                <a:lnTo>
                  <a:pt x="0" y="0"/>
                </a:lnTo>
                <a:lnTo>
                  <a:pt x="0" y="8606834"/>
                </a:lnTo>
                <a:close/>
              </a:path>
            </a:pathLst>
          </a:custGeom>
          <a:blipFill>
            <a:blip r:embed="rId2"/>
            <a:stretch>
              <a:fillRect l="0" t="0" r="0" b="0"/>
            </a:stretch>
          </a:blipFill>
        </p:spPr>
      </p:sp>
      <p:sp>
        <p:nvSpPr>
          <p:cNvPr name="Freeform 3" id="3"/>
          <p:cNvSpPr/>
          <p:nvPr/>
        </p:nvSpPr>
        <p:spPr>
          <a:xfrm flipH="false" flipV="false" rot="-5400000">
            <a:off x="13362763" y="4667277"/>
            <a:ext cx="8577428" cy="4657126"/>
          </a:xfrm>
          <a:custGeom>
            <a:avLst/>
            <a:gdLst/>
            <a:ahLst/>
            <a:cxnLst/>
            <a:rect r="r" b="b" t="t" l="l"/>
            <a:pathLst>
              <a:path h="4657126" w="8577428">
                <a:moveTo>
                  <a:pt x="0" y="0"/>
                </a:moveTo>
                <a:lnTo>
                  <a:pt x="8577428" y="0"/>
                </a:lnTo>
                <a:lnTo>
                  <a:pt x="8577428" y="4657126"/>
                </a:lnTo>
                <a:lnTo>
                  <a:pt x="0" y="4657126"/>
                </a:lnTo>
                <a:lnTo>
                  <a:pt x="0" y="0"/>
                </a:lnTo>
                <a:close/>
              </a:path>
            </a:pathLst>
          </a:custGeom>
          <a:blipFill>
            <a:blip r:embed="rId3"/>
            <a:stretch>
              <a:fillRect l="-18970" t="0" r="-7715" b="-182394"/>
            </a:stretch>
          </a:blipFill>
        </p:spPr>
      </p:sp>
      <p:grpSp>
        <p:nvGrpSpPr>
          <p:cNvPr name="Group 4" id="4"/>
          <p:cNvGrpSpPr/>
          <p:nvPr/>
        </p:nvGrpSpPr>
        <p:grpSpPr>
          <a:xfrm rot="0">
            <a:off x="1170358" y="2380383"/>
            <a:ext cx="13492979" cy="5904766"/>
            <a:chOff x="0" y="0"/>
            <a:chExt cx="3264972" cy="1428809"/>
          </a:xfrm>
        </p:grpSpPr>
        <p:sp>
          <p:nvSpPr>
            <p:cNvPr name="Freeform 5" id="5"/>
            <p:cNvSpPr/>
            <p:nvPr/>
          </p:nvSpPr>
          <p:spPr>
            <a:xfrm flipH="false" flipV="false" rot="0">
              <a:off x="0" y="0"/>
              <a:ext cx="3264972" cy="1428809"/>
            </a:xfrm>
            <a:custGeom>
              <a:avLst/>
              <a:gdLst/>
              <a:ahLst/>
              <a:cxnLst/>
              <a:rect r="r" b="b" t="t" l="l"/>
              <a:pathLst>
                <a:path h="1428809" w="3264972">
                  <a:moveTo>
                    <a:pt x="11475" y="0"/>
                  </a:moveTo>
                  <a:lnTo>
                    <a:pt x="3253496" y="0"/>
                  </a:lnTo>
                  <a:cubicBezTo>
                    <a:pt x="3259834" y="0"/>
                    <a:pt x="3264972" y="5138"/>
                    <a:pt x="3264972" y="11475"/>
                  </a:cubicBezTo>
                  <a:lnTo>
                    <a:pt x="3264972" y="1417334"/>
                  </a:lnTo>
                  <a:cubicBezTo>
                    <a:pt x="3264972" y="1423672"/>
                    <a:pt x="3259834" y="1428809"/>
                    <a:pt x="3253496" y="1428809"/>
                  </a:cubicBezTo>
                  <a:lnTo>
                    <a:pt x="11475" y="1428809"/>
                  </a:lnTo>
                  <a:cubicBezTo>
                    <a:pt x="5138" y="1428809"/>
                    <a:pt x="0" y="1423672"/>
                    <a:pt x="0" y="1417334"/>
                  </a:cubicBezTo>
                  <a:lnTo>
                    <a:pt x="0" y="11475"/>
                  </a:lnTo>
                  <a:cubicBezTo>
                    <a:pt x="0" y="5138"/>
                    <a:pt x="5138" y="0"/>
                    <a:pt x="11475" y="0"/>
                  </a:cubicBezTo>
                  <a:close/>
                </a:path>
              </a:pathLst>
            </a:custGeom>
            <a:solidFill>
              <a:srgbClr val="000000"/>
            </a:solidFill>
            <a:ln w="38100" cap="sq">
              <a:solidFill>
                <a:srgbClr val="FBF9F1"/>
              </a:solidFill>
              <a:prstDash val="solid"/>
              <a:miter/>
            </a:ln>
          </p:spPr>
        </p:sp>
        <p:sp>
          <p:nvSpPr>
            <p:cNvPr name="TextBox 6" id="6"/>
            <p:cNvSpPr txBox="true"/>
            <p:nvPr/>
          </p:nvSpPr>
          <p:spPr>
            <a:xfrm>
              <a:off x="0" y="-38100"/>
              <a:ext cx="3264972" cy="1466909"/>
            </a:xfrm>
            <a:prstGeom prst="rect">
              <a:avLst/>
            </a:prstGeom>
          </p:spPr>
          <p:txBody>
            <a:bodyPr anchor="ctr" rtlCol="false" tIns="50800" lIns="50800" bIns="50800" rIns="50800"/>
            <a:lstStyle/>
            <a:p>
              <a:pPr algn="ctr">
                <a:lnSpc>
                  <a:spcPts val="2659"/>
                </a:lnSpc>
              </a:pPr>
            </a:p>
          </p:txBody>
        </p:sp>
      </p:grpSp>
      <p:sp>
        <p:nvSpPr>
          <p:cNvPr name="TextBox 7" id="7"/>
          <p:cNvSpPr txBox="true"/>
          <p:nvPr/>
        </p:nvSpPr>
        <p:spPr>
          <a:xfrm rot="0">
            <a:off x="1294074" y="3410446"/>
            <a:ext cx="13190049" cy="4671996"/>
          </a:xfrm>
          <a:prstGeom prst="rect">
            <a:avLst/>
          </a:prstGeom>
        </p:spPr>
        <p:txBody>
          <a:bodyPr anchor="t" rtlCol="false" tIns="0" lIns="0" bIns="0" rIns="0">
            <a:spAutoFit/>
          </a:bodyPr>
          <a:lstStyle/>
          <a:p>
            <a:pPr algn="l" marL="516984" indent="-258492" lvl="1">
              <a:lnSpc>
                <a:spcPts val="3352"/>
              </a:lnSpc>
              <a:buFont typeface="Arial"/>
              <a:buChar char="•"/>
            </a:pPr>
            <a:r>
              <a:rPr lang="en-US" sz="2394">
                <a:solidFill>
                  <a:srgbClr val="E5E1DA"/>
                </a:solidFill>
                <a:latin typeface="Georgia Pro"/>
                <a:ea typeface="Georgia Pro"/>
                <a:cs typeface="Georgia Pro"/>
                <a:sym typeface="Georgia Pro"/>
              </a:rPr>
              <a:t>Cosine Similarity Formula:</a:t>
            </a:r>
          </a:p>
          <a:p>
            <a:pPr algn="l">
              <a:lnSpc>
                <a:spcPts val="3352"/>
              </a:lnSpc>
            </a:pPr>
          </a:p>
          <a:p>
            <a:pPr algn="l">
              <a:lnSpc>
                <a:spcPts val="3352"/>
              </a:lnSpc>
            </a:pPr>
            <a:r>
              <a:rPr lang="en-US" sz="2394">
                <a:solidFill>
                  <a:srgbClr val="E5E1DA"/>
                </a:solidFill>
                <a:latin typeface="Georgia Pro"/>
                <a:ea typeface="Georgia Pro"/>
                <a:cs typeface="Georgia Pro"/>
                <a:sym typeface="Georgia Pro"/>
              </a:rPr>
              <a:t>       where A and B are two vectors(e.g., user interaction vectors or item feature vectors).</a:t>
            </a:r>
          </a:p>
          <a:p>
            <a:pPr algn="l">
              <a:lnSpc>
                <a:spcPts val="3352"/>
              </a:lnSpc>
            </a:pPr>
          </a:p>
          <a:p>
            <a:pPr algn="l">
              <a:lnSpc>
                <a:spcPts val="3352"/>
              </a:lnSpc>
            </a:pPr>
            <a:r>
              <a:rPr lang="en-US" sz="2394">
                <a:solidFill>
                  <a:srgbClr val="E5E1DA"/>
                </a:solidFill>
                <a:latin typeface="Georgia Pro"/>
                <a:ea typeface="Georgia Pro"/>
                <a:cs typeface="Georgia Pro"/>
                <a:sym typeface="Georgia Pro"/>
              </a:rPr>
              <a:t>       User-User Similarity (Collaborative Filtering):</a:t>
            </a:r>
          </a:p>
          <a:p>
            <a:pPr algn="l" marL="516984" indent="-258492" lvl="1">
              <a:lnSpc>
                <a:spcPts val="3352"/>
              </a:lnSpc>
              <a:buFont typeface="Arial"/>
              <a:buChar char="•"/>
            </a:pPr>
            <a:r>
              <a:rPr lang="en-US" sz="2394">
                <a:solidFill>
                  <a:srgbClr val="E5E1DA"/>
                </a:solidFill>
                <a:latin typeface="Georgia Pro"/>
                <a:ea typeface="Georgia Pro"/>
                <a:cs typeface="Georgia Pro"/>
                <a:sym typeface="Georgia Pro"/>
              </a:rPr>
              <a:t>   Compute cosine similarity between users in the user-item matrix to identify   similar user                   profiles based on their interaction patterns.</a:t>
            </a:r>
          </a:p>
          <a:p>
            <a:pPr algn="l">
              <a:lnSpc>
                <a:spcPts val="3352"/>
              </a:lnSpc>
            </a:pPr>
            <a:r>
              <a:rPr lang="en-US" sz="2394">
                <a:solidFill>
                  <a:srgbClr val="E5E1DA"/>
                </a:solidFill>
                <a:latin typeface="Georgia Pro"/>
                <a:ea typeface="Georgia Pro"/>
                <a:cs typeface="Georgia Pro"/>
                <a:sym typeface="Georgia Pro"/>
              </a:rPr>
              <a:t>       </a:t>
            </a:r>
            <a:r>
              <a:rPr lang="en-US" sz="2394">
                <a:solidFill>
                  <a:srgbClr val="E5E1DA"/>
                </a:solidFill>
                <a:latin typeface="Georgia Pro"/>
                <a:ea typeface="Georgia Pro"/>
                <a:cs typeface="Georgia Pro"/>
                <a:sym typeface="Georgia Pro"/>
              </a:rPr>
              <a:t>Item-Item Similarity (Content-Based Filtering):</a:t>
            </a:r>
          </a:p>
          <a:p>
            <a:pPr algn="l" marL="516984" indent="-258492" lvl="1">
              <a:lnSpc>
                <a:spcPts val="3352"/>
              </a:lnSpc>
              <a:spcBef>
                <a:spcPct val="0"/>
              </a:spcBef>
              <a:buFont typeface="Arial"/>
              <a:buChar char="•"/>
            </a:pPr>
            <a:r>
              <a:rPr lang="en-US" sz="2394">
                <a:solidFill>
                  <a:srgbClr val="E5E1DA"/>
                </a:solidFill>
                <a:latin typeface="Georgia Pro"/>
                <a:ea typeface="Georgia Pro"/>
                <a:cs typeface="Georgia Pro"/>
                <a:sym typeface="Georgia Pro"/>
              </a:rPr>
              <a:t>    Calculate cosine similarity between items using the item-feature matrix. This step helps find items similar in attributes to those a user has interacted with.</a:t>
            </a:r>
          </a:p>
          <a:p>
            <a:pPr algn="l">
              <a:lnSpc>
                <a:spcPts val="3352"/>
              </a:lnSpc>
              <a:spcBef>
                <a:spcPct val="0"/>
              </a:spcBef>
            </a:pPr>
          </a:p>
        </p:txBody>
      </p:sp>
      <p:sp>
        <p:nvSpPr>
          <p:cNvPr name="Freeform 8" id="8"/>
          <p:cNvSpPr/>
          <p:nvPr/>
        </p:nvSpPr>
        <p:spPr>
          <a:xfrm flipH="false" flipV="false" rot="0">
            <a:off x="5791551" y="3349408"/>
            <a:ext cx="5575268" cy="836290"/>
          </a:xfrm>
          <a:custGeom>
            <a:avLst/>
            <a:gdLst/>
            <a:ahLst/>
            <a:cxnLst/>
            <a:rect r="r" b="b" t="t" l="l"/>
            <a:pathLst>
              <a:path h="836290" w="5575268">
                <a:moveTo>
                  <a:pt x="0" y="0"/>
                </a:moveTo>
                <a:lnTo>
                  <a:pt x="5575268" y="0"/>
                </a:lnTo>
                <a:lnTo>
                  <a:pt x="5575268" y="836290"/>
                </a:lnTo>
                <a:lnTo>
                  <a:pt x="0" y="836290"/>
                </a:lnTo>
                <a:lnTo>
                  <a:pt x="0" y="0"/>
                </a:lnTo>
                <a:close/>
              </a:path>
            </a:pathLst>
          </a:custGeom>
          <a:blipFill>
            <a:blip r:embed="rId4"/>
            <a:stretch>
              <a:fillRect l="0" t="0" r="0" b="0"/>
            </a:stretch>
          </a:blipFill>
        </p:spPr>
      </p:sp>
      <p:sp>
        <p:nvSpPr>
          <p:cNvPr name="TextBox 9" id="9"/>
          <p:cNvSpPr txBox="true"/>
          <p:nvPr/>
        </p:nvSpPr>
        <p:spPr>
          <a:xfrm rot="0">
            <a:off x="1457219" y="2528030"/>
            <a:ext cx="6233766" cy="555863"/>
          </a:xfrm>
          <a:prstGeom prst="rect">
            <a:avLst/>
          </a:prstGeom>
        </p:spPr>
        <p:txBody>
          <a:bodyPr anchor="t" rtlCol="false" tIns="0" lIns="0" bIns="0" rIns="0">
            <a:spAutoFit/>
          </a:bodyPr>
          <a:lstStyle/>
          <a:p>
            <a:pPr algn="l">
              <a:lnSpc>
                <a:spcPts val="4419"/>
              </a:lnSpc>
              <a:spcBef>
                <a:spcPct val="0"/>
              </a:spcBef>
            </a:pPr>
            <a:r>
              <a:rPr lang="en-US" b="true" sz="3156">
                <a:solidFill>
                  <a:srgbClr val="E5E1DA"/>
                </a:solidFill>
                <a:latin typeface="Georgia Pro Bold"/>
                <a:ea typeface="Georgia Pro Bold"/>
                <a:cs typeface="Georgia Pro Bold"/>
                <a:sym typeface="Georgia Pro Bold"/>
              </a:rPr>
              <a:t>1. Compute Cosine Similarity</a:t>
            </a:r>
          </a:p>
        </p:txBody>
      </p:sp>
      <p:sp>
        <p:nvSpPr>
          <p:cNvPr name="TextBox 10" id="10"/>
          <p:cNvSpPr txBox="true"/>
          <p:nvPr/>
        </p:nvSpPr>
        <p:spPr>
          <a:xfrm rot="0">
            <a:off x="2054589" y="402576"/>
            <a:ext cx="15520270" cy="1425575"/>
          </a:xfrm>
          <a:prstGeom prst="rect">
            <a:avLst/>
          </a:prstGeom>
        </p:spPr>
        <p:txBody>
          <a:bodyPr anchor="t" rtlCol="false" tIns="0" lIns="0" bIns="0" rIns="0">
            <a:spAutoFit/>
          </a:bodyPr>
          <a:lstStyle/>
          <a:p>
            <a:pPr algn="ctr">
              <a:lnSpc>
                <a:spcPts val="5500"/>
              </a:lnSpc>
            </a:pPr>
            <a:r>
              <a:rPr lang="en-US" b="true" sz="5000">
                <a:solidFill>
                  <a:srgbClr val="FBF9F1"/>
                </a:solidFill>
                <a:latin typeface="Georgia Pro Bold"/>
                <a:ea typeface="Georgia Pro Bold"/>
                <a:cs typeface="Georgia Pro Bold"/>
                <a:sym typeface="Georgia Pro Bold"/>
              </a:rPr>
              <a:t>STEPS TO IMPLEMENT HYBRID RECOMMENDATION SYSTEM IN SNAPCHAT</a:t>
            </a:r>
          </a:p>
        </p:txBody>
      </p:sp>
      <p:sp>
        <p:nvSpPr>
          <p:cNvPr name="Freeform 11" id="11"/>
          <p:cNvSpPr/>
          <p:nvPr/>
        </p:nvSpPr>
        <p:spPr>
          <a:xfrm flipH="false" flipV="false" rot="0">
            <a:off x="954720" y="8882193"/>
            <a:ext cx="686068" cy="686068"/>
          </a:xfrm>
          <a:custGeom>
            <a:avLst/>
            <a:gdLst/>
            <a:ahLst/>
            <a:cxnLst/>
            <a:rect r="r" b="b" t="t" l="l"/>
            <a:pathLst>
              <a:path h="686068" w="686068">
                <a:moveTo>
                  <a:pt x="0" y="0"/>
                </a:moveTo>
                <a:lnTo>
                  <a:pt x="686068" y="0"/>
                </a:lnTo>
                <a:lnTo>
                  <a:pt x="686068" y="686068"/>
                </a:lnTo>
                <a:lnTo>
                  <a:pt x="0" y="68606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true" rot="-4983476">
            <a:off x="-4485411" y="-645745"/>
            <a:ext cx="8025873" cy="8606834"/>
          </a:xfrm>
          <a:custGeom>
            <a:avLst/>
            <a:gdLst/>
            <a:ahLst/>
            <a:cxnLst/>
            <a:rect r="r" b="b" t="t" l="l"/>
            <a:pathLst>
              <a:path h="8606834" w="8025873">
                <a:moveTo>
                  <a:pt x="0" y="8606834"/>
                </a:moveTo>
                <a:lnTo>
                  <a:pt x="8025873" y="8606834"/>
                </a:lnTo>
                <a:lnTo>
                  <a:pt x="8025873" y="0"/>
                </a:lnTo>
                <a:lnTo>
                  <a:pt x="0" y="0"/>
                </a:lnTo>
                <a:lnTo>
                  <a:pt x="0" y="8606834"/>
                </a:lnTo>
                <a:close/>
              </a:path>
            </a:pathLst>
          </a:custGeom>
          <a:blipFill>
            <a:blip r:embed="rId2"/>
            <a:stretch>
              <a:fillRect l="0" t="0" r="0" b="0"/>
            </a:stretch>
          </a:blipFill>
        </p:spPr>
      </p:sp>
      <p:sp>
        <p:nvSpPr>
          <p:cNvPr name="Freeform 3" id="3"/>
          <p:cNvSpPr/>
          <p:nvPr/>
        </p:nvSpPr>
        <p:spPr>
          <a:xfrm flipH="false" flipV="false" rot="-5400000">
            <a:off x="13362763" y="4667277"/>
            <a:ext cx="8577428" cy="4657126"/>
          </a:xfrm>
          <a:custGeom>
            <a:avLst/>
            <a:gdLst/>
            <a:ahLst/>
            <a:cxnLst/>
            <a:rect r="r" b="b" t="t" l="l"/>
            <a:pathLst>
              <a:path h="4657126" w="8577428">
                <a:moveTo>
                  <a:pt x="0" y="0"/>
                </a:moveTo>
                <a:lnTo>
                  <a:pt x="8577428" y="0"/>
                </a:lnTo>
                <a:lnTo>
                  <a:pt x="8577428" y="4657126"/>
                </a:lnTo>
                <a:lnTo>
                  <a:pt x="0" y="4657126"/>
                </a:lnTo>
                <a:lnTo>
                  <a:pt x="0" y="0"/>
                </a:lnTo>
                <a:close/>
              </a:path>
            </a:pathLst>
          </a:custGeom>
          <a:blipFill>
            <a:blip r:embed="rId3"/>
            <a:stretch>
              <a:fillRect l="-18970" t="0" r="-7715" b="-182394"/>
            </a:stretch>
          </a:blipFill>
        </p:spPr>
      </p:sp>
      <p:grpSp>
        <p:nvGrpSpPr>
          <p:cNvPr name="Group 4" id="4"/>
          <p:cNvGrpSpPr/>
          <p:nvPr/>
        </p:nvGrpSpPr>
        <p:grpSpPr>
          <a:xfrm rot="0">
            <a:off x="2378439" y="2990261"/>
            <a:ext cx="12944475" cy="4451653"/>
            <a:chOff x="0" y="0"/>
            <a:chExt cx="2912209" cy="1001520"/>
          </a:xfrm>
        </p:grpSpPr>
        <p:sp>
          <p:nvSpPr>
            <p:cNvPr name="Freeform 5" id="5"/>
            <p:cNvSpPr/>
            <p:nvPr/>
          </p:nvSpPr>
          <p:spPr>
            <a:xfrm flipH="false" flipV="false" rot="0">
              <a:off x="0" y="0"/>
              <a:ext cx="2912209" cy="1001520"/>
            </a:xfrm>
            <a:custGeom>
              <a:avLst/>
              <a:gdLst/>
              <a:ahLst/>
              <a:cxnLst/>
              <a:rect r="r" b="b" t="t" l="l"/>
              <a:pathLst>
                <a:path h="1001520" w="2912209">
                  <a:moveTo>
                    <a:pt x="11962" y="0"/>
                  </a:moveTo>
                  <a:lnTo>
                    <a:pt x="2900248" y="0"/>
                  </a:lnTo>
                  <a:cubicBezTo>
                    <a:pt x="2903420" y="0"/>
                    <a:pt x="2906463" y="1260"/>
                    <a:pt x="2908706" y="3504"/>
                  </a:cubicBezTo>
                  <a:cubicBezTo>
                    <a:pt x="2910949" y="5747"/>
                    <a:pt x="2912209" y="8789"/>
                    <a:pt x="2912209" y="11962"/>
                  </a:cubicBezTo>
                  <a:lnTo>
                    <a:pt x="2912209" y="989558"/>
                  </a:lnTo>
                  <a:cubicBezTo>
                    <a:pt x="2912209" y="996164"/>
                    <a:pt x="2906854" y="1001520"/>
                    <a:pt x="2900248" y="1001520"/>
                  </a:cubicBezTo>
                  <a:lnTo>
                    <a:pt x="11962" y="1001520"/>
                  </a:lnTo>
                  <a:cubicBezTo>
                    <a:pt x="8789" y="1001520"/>
                    <a:pt x="5747" y="1000259"/>
                    <a:pt x="3504" y="998016"/>
                  </a:cubicBezTo>
                  <a:cubicBezTo>
                    <a:pt x="1260" y="995773"/>
                    <a:pt x="0" y="992730"/>
                    <a:pt x="0" y="989558"/>
                  </a:cubicBezTo>
                  <a:lnTo>
                    <a:pt x="0" y="11962"/>
                  </a:lnTo>
                  <a:cubicBezTo>
                    <a:pt x="0" y="8789"/>
                    <a:pt x="1260" y="5747"/>
                    <a:pt x="3504" y="3504"/>
                  </a:cubicBezTo>
                  <a:cubicBezTo>
                    <a:pt x="5747" y="1260"/>
                    <a:pt x="8789" y="0"/>
                    <a:pt x="11962" y="0"/>
                  </a:cubicBezTo>
                  <a:close/>
                </a:path>
              </a:pathLst>
            </a:custGeom>
            <a:solidFill>
              <a:srgbClr val="000000"/>
            </a:solidFill>
            <a:ln w="38100" cap="sq">
              <a:solidFill>
                <a:srgbClr val="FBF9F1"/>
              </a:solidFill>
              <a:prstDash val="solid"/>
              <a:miter/>
            </a:ln>
          </p:spPr>
        </p:sp>
        <p:sp>
          <p:nvSpPr>
            <p:cNvPr name="TextBox 6" id="6"/>
            <p:cNvSpPr txBox="true"/>
            <p:nvPr/>
          </p:nvSpPr>
          <p:spPr>
            <a:xfrm>
              <a:off x="0" y="-38100"/>
              <a:ext cx="2912209" cy="1039620"/>
            </a:xfrm>
            <a:prstGeom prst="rect">
              <a:avLst/>
            </a:prstGeom>
          </p:spPr>
          <p:txBody>
            <a:bodyPr anchor="ctr" rtlCol="false" tIns="50800" lIns="50800" bIns="50800" rIns="50800"/>
            <a:lstStyle/>
            <a:p>
              <a:pPr algn="ctr">
                <a:lnSpc>
                  <a:spcPts val="2659"/>
                </a:lnSpc>
              </a:pPr>
            </a:p>
          </p:txBody>
        </p:sp>
      </p:grpSp>
      <p:sp>
        <p:nvSpPr>
          <p:cNvPr name="TextBox 7" id="7"/>
          <p:cNvSpPr txBox="true"/>
          <p:nvPr/>
        </p:nvSpPr>
        <p:spPr>
          <a:xfrm rot="0">
            <a:off x="2511502" y="4092946"/>
            <a:ext cx="12042930" cy="3049368"/>
          </a:xfrm>
          <a:prstGeom prst="rect">
            <a:avLst/>
          </a:prstGeom>
        </p:spPr>
        <p:txBody>
          <a:bodyPr anchor="t" rtlCol="false" tIns="0" lIns="0" bIns="0" rIns="0">
            <a:spAutoFit/>
          </a:bodyPr>
          <a:lstStyle/>
          <a:p>
            <a:pPr algn="l" marL="619393" indent="-309696" lvl="1">
              <a:lnSpc>
                <a:spcPts val="4016"/>
              </a:lnSpc>
              <a:buFont typeface="Arial"/>
              <a:buChar char="•"/>
            </a:pPr>
            <a:r>
              <a:rPr lang="en-US" sz="2868">
                <a:solidFill>
                  <a:srgbClr val="E5E1DA"/>
                </a:solidFill>
                <a:latin typeface="Georgia Pro"/>
                <a:ea typeface="Georgia Pro"/>
                <a:cs typeface="Georgia Pro"/>
                <a:sym typeface="Georgia Pro"/>
              </a:rPr>
              <a:t>Evaluation Metrics: Use metrics like Precision, Recall, Mean Average Precision (MAP), and Mean Reciprocal Rank (MRR) to assess recommendation accuracy.</a:t>
            </a:r>
          </a:p>
          <a:p>
            <a:pPr algn="l" marL="619393" indent="-309696" lvl="1">
              <a:lnSpc>
                <a:spcPts val="4016"/>
              </a:lnSpc>
              <a:buFont typeface="Arial"/>
              <a:buChar char="•"/>
            </a:pPr>
            <a:r>
              <a:rPr lang="en-US" sz="2868">
                <a:solidFill>
                  <a:srgbClr val="E5E1DA"/>
                </a:solidFill>
                <a:latin typeface="Georgia Pro"/>
                <a:ea typeface="Georgia Pro"/>
                <a:cs typeface="Georgia Pro"/>
                <a:sym typeface="Georgia Pro"/>
              </a:rPr>
              <a:t>Tuning: Adjust weights for collaborative vs. content-based filtering to achieve the best balance for different user segments.</a:t>
            </a:r>
          </a:p>
          <a:p>
            <a:pPr algn="l">
              <a:lnSpc>
                <a:spcPts val="4016"/>
              </a:lnSpc>
              <a:spcBef>
                <a:spcPct val="0"/>
              </a:spcBef>
            </a:pPr>
          </a:p>
        </p:txBody>
      </p:sp>
      <p:sp>
        <p:nvSpPr>
          <p:cNvPr name="TextBox 8" id="8"/>
          <p:cNvSpPr txBox="true"/>
          <p:nvPr/>
        </p:nvSpPr>
        <p:spPr>
          <a:xfrm rot="0">
            <a:off x="2686974" y="3164346"/>
            <a:ext cx="7875244" cy="582579"/>
          </a:xfrm>
          <a:prstGeom prst="rect">
            <a:avLst/>
          </a:prstGeom>
        </p:spPr>
        <p:txBody>
          <a:bodyPr anchor="t" rtlCol="false" tIns="0" lIns="0" bIns="0" rIns="0">
            <a:spAutoFit/>
          </a:bodyPr>
          <a:lstStyle/>
          <a:p>
            <a:pPr algn="l">
              <a:lnSpc>
                <a:spcPts val="4752"/>
              </a:lnSpc>
              <a:spcBef>
                <a:spcPct val="0"/>
              </a:spcBef>
            </a:pPr>
            <a:r>
              <a:rPr lang="en-US" b="true" sz="3394">
                <a:solidFill>
                  <a:srgbClr val="E5E1DA"/>
                </a:solidFill>
                <a:latin typeface="Georgia Pro Bold"/>
                <a:ea typeface="Georgia Pro Bold"/>
                <a:cs typeface="Georgia Pro Bold"/>
                <a:sym typeface="Georgia Pro Bold"/>
              </a:rPr>
              <a:t>2. Evaluate and Optimize the Model</a:t>
            </a:r>
          </a:p>
        </p:txBody>
      </p:sp>
      <p:sp>
        <p:nvSpPr>
          <p:cNvPr name="TextBox 9" id="9"/>
          <p:cNvSpPr txBox="true"/>
          <p:nvPr/>
        </p:nvSpPr>
        <p:spPr>
          <a:xfrm rot="0">
            <a:off x="2054589" y="402576"/>
            <a:ext cx="15520270" cy="1425575"/>
          </a:xfrm>
          <a:prstGeom prst="rect">
            <a:avLst/>
          </a:prstGeom>
        </p:spPr>
        <p:txBody>
          <a:bodyPr anchor="t" rtlCol="false" tIns="0" lIns="0" bIns="0" rIns="0">
            <a:spAutoFit/>
          </a:bodyPr>
          <a:lstStyle/>
          <a:p>
            <a:pPr algn="ctr">
              <a:lnSpc>
                <a:spcPts val="5500"/>
              </a:lnSpc>
            </a:pPr>
            <a:r>
              <a:rPr lang="en-US" b="true" sz="5000">
                <a:solidFill>
                  <a:srgbClr val="FBF9F1"/>
                </a:solidFill>
                <a:latin typeface="Georgia Pro Bold"/>
                <a:ea typeface="Georgia Pro Bold"/>
                <a:cs typeface="Georgia Pro Bold"/>
                <a:sym typeface="Georgia Pro Bold"/>
              </a:rPr>
              <a:t>STEPS TO IMPLEMENT HYBRID RECOMMENDATION SYSTEM IN SNAPCHAT</a:t>
            </a:r>
          </a:p>
        </p:txBody>
      </p:sp>
      <p:sp>
        <p:nvSpPr>
          <p:cNvPr name="Freeform 10" id="10"/>
          <p:cNvSpPr/>
          <p:nvPr/>
        </p:nvSpPr>
        <p:spPr>
          <a:xfrm flipH="false" flipV="false" rot="0">
            <a:off x="923791" y="8572232"/>
            <a:ext cx="686068" cy="686068"/>
          </a:xfrm>
          <a:custGeom>
            <a:avLst/>
            <a:gdLst/>
            <a:ahLst/>
            <a:cxnLst/>
            <a:rect r="r" b="b" t="t" l="l"/>
            <a:pathLst>
              <a:path h="686068" w="686068">
                <a:moveTo>
                  <a:pt x="0" y="0"/>
                </a:moveTo>
                <a:lnTo>
                  <a:pt x="686068" y="0"/>
                </a:lnTo>
                <a:lnTo>
                  <a:pt x="686068" y="686068"/>
                </a:lnTo>
                <a:lnTo>
                  <a:pt x="0" y="68606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14536274" y="-661720"/>
            <a:ext cx="15771074" cy="10034901"/>
          </a:xfrm>
          <a:custGeom>
            <a:avLst/>
            <a:gdLst/>
            <a:ahLst/>
            <a:cxnLst/>
            <a:rect r="r" b="b" t="t" l="l"/>
            <a:pathLst>
              <a:path h="10034901" w="15771074">
                <a:moveTo>
                  <a:pt x="0" y="0"/>
                </a:moveTo>
                <a:lnTo>
                  <a:pt x="15771074" y="0"/>
                </a:lnTo>
                <a:lnTo>
                  <a:pt x="15771074" y="10034902"/>
                </a:lnTo>
                <a:lnTo>
                  <a:pt x="0" y="10034902"/>
                </a:lnTo>
                <a:lnTo>
                  <a:pt x="0" y="0"/>
                </a:lnTo>
                <a:close/>
              </a:path>
            </a:pathLst>
          </a:custGeom>
          <a:blipFill>
            <a:blip r:embed="rId2"/>
            <a:stretch>
              <a:fillRect l="-2913" t="-8429" r="0" b="-8429"/>
            </a:stretch>
          </a:blipFill>
        </p:spPr>
      </p:sp>
      <p:sp>
        <p:nvSpPr>
          <p:cNvPr name="Freeform 3" id="3"/>
          <p:cNvSpPr/>
          <p:nvPr/>
        </p:nvSpPr>
        <p:spPr>
          <a:xfrm flipH="false" flipV="false" rot="5400000">
            <a:off x="-12243219" y="724338"/>
            <a:ext cx="16612238" cy="10034901"/>
          </a:xfrm>
          <a:custGeom>
            <a:avLst/>
            <a:gdLst/>
            <a:ahLst/>
            <a:cxnLst/>
            <a:rect r="r" b="b" t="t" l="l"/>
            <a:pathLst>
              <a:path h="10034901" w="16612238">
                <a:moveTo>
                  <a:pt x="0" y="0"/>
                </a:moveTo>
                <a:lnTo>
                  <a:pt x="16612237" y="0"/>
                </a:lnTo>
                <a:lnTo>
                  <a:pt x="16612237" y="10034901"/>
                </a:lnTo>
                <a:lnTo>
                  <a:pt x="0" y="10034901"/>
                </a:lnTo>
                <a:lnTo>
                  <a:pt x="0" y="0"/>
                </a:lnTo>
                <a:close/>
              </a:path>
            </a:pathLst>
          </a:custGeom>
          <a:blipFill>
            <a:blip r:embed="rId2"/>
            <a:stretch>
              <a:fillRect l="0" t="-9802" r="0" b="-9802"/>
            </a:stretch>
          </a:blipFill>
        </p:spPr>
      </p:sp>
      <p:grpSp>
        <p:nvGrpSpPr>
          <p:cNvPr name="Group 4" id="4"/>
          <p:cNvGrpSpPr/>
          <p:nvPr/>
        </p:nvGrpSpPr>
        <p:grpSpPr>
          <a:xfrm rot="0">
            <a:off x="1028700" y="2646899"/>
            <a:ext cx="16230600" cy="6342179"/>
            <a:chOff x="0" y="0"/>
            <a:chExt cx="4274726" cy="1670368"/>
          </a:xfrm>
        </p:grpSpPr>
        <p:sp>
          <p:nvSpPr>
            <p:cNvPr name="Freeform 5" id="5"/>
            <p:cNvSpPr/>
            <p:nvPr/>
          </p:nvSpPr>
          <p:spPr>
            <a:xfrm flipH="false" flipV="false" rot="0">
              <a:off x="0" y="0"/>
              <a:ext cx="4274726" cy="1670368"/>
            </a:xfrm>
            <a:custGeom>
              <a:avLst/>
              <a:gdLst/>
              <a:ahLst/>
              <a:cxnLst/>
              <a:rect r="r" b="b" t="t" l="l"/>
              <a:pathLst>
                <a:path h="1670368" w="4274726">
                  <a:moveTo>
                    <a:pt x="9540" y="0"/>
                  </a:moveTo>
                  <a:lnTo>
                    <a:pt x="4265186" y="0"/>
                  </a:lnTo>
                  <a:cubicBezTo>
                    <a:pt x="4270455" y="0"/>
                    <a:pt x="4274726" y="4271"/>
                    <a:pt x="4274726" y="9540"/>
                  </a:cubicBezTo>
                  <a:lnTo>
                    <a:pt x="4274726" y="1660828"/>
                  </a:lnTo>
                  <a:cubicBezTo>
                    <a:pt x="4274726" y="1666097"/>
                    <a:pt x="4270455" y="1670368"/>
                    <a:pt x="4265186" y="1670368"/>
                  </a:cubicBezTo>
                  <a:lnTo>
                    <a:pt x="9540" y="1670368"/>
                  </a:lnTo>
                  <a:cubicBezTo>
                    <a:pt x="7010" y="1670368"/>
                    <a:pt x="4583" y="1669363"/>
                    <a:pt x="2794" y="1667574"/>
                  </a:cubicBezTo>
                  <a:cubicBezTo>
                    <a:pt x="1005" y="1665785"/>
                    <a:pt x="0" y="1663358"/>
                    <a:pt x="0" y="1660828"/>
                  </a:cubicBezTo>
                  <a:lnTo>
                    <a:pt x="0" y="9540"/>
                  </a:lnTo>
                  <a:cubicBezTo>
                    <a:pt x="0" y="4271"/>
                    <a:pt x="4271" y="0"/>
                    <a:pt x="9540" y="0"/>
                  </a:cubicBezTo>
                  <a:close/>
                </a:path>
              </a:pathLst>
            </a:custGeom>
            <a:solidFill>
              <a:srgbClr val="FBF9F1"/>
            </a:solidFill>
            <a:ln w="38100" cap="sq">
              <a:solidFill>
                <a:srgbClr val="FBF9F1"/>
              </a:solidFill>
              <a:prstDash val="solid"/>
              <a:miter/>
            </a:ln>
          </p:spPr>
        </p:sp>
        <p:sp>
          <p:nvSpPr>
            <p:cNvPr name="TextBox 6" id="6"/>
            <p:cNvSpPr txBox="true"/>
            <p:nvPr/>
          </p:nvSpPr>
          <p:spPr>
            <a:xfrm>
              <a:off x="0" y="-38100"/>
              <a:ext cx="4274726" cy="1708468"/>
            </a:xfrm>
            <a:prstGeom prst="rect">
              <a:avLst/>
            </a:prstGeom>
          </p:spPr>
          <p:txBody>
            <a:bodyPr anchor="ctr" rtlCol="false" tIns="50800" lIns="50800" bIns="50800" rIns="50800"/>
            <a:lstStyle/>
            <a:p>
              <a:pPr algn="ctr">
                <a:lnSpc>
                  <a:spcPts val="2659"/>
                </a:lnSpc>
              </a:pPr>
            </a:p>
          </p:txBody>
        </p:sp>
      </p:grpSp>
      <p:sp>
        <p:nvSpPr>
          <p:cNvPr name="TextBox 7" id="7"/>
          <p:cNvSpPr txBox="true"/>
          <p:nvPr/>
        </p:nvSpPr>
        <p:spPr>
          <a:xfrm rot="0">
            <a:off x="1266825" y="2872403"/>
            <a:ext cx="15714904" cy="5858362"/>
          </a:xfrm>
          <a:prstGeom prst="rect">
            <a:avLst/>
          </a:prstGeom>
        </p:spPr>
        <p:txBody>
          <a:bodyPr anchor="t" rtlCol="false" tIns="0" lIns="0" bIns="0" rIns="0">
            <a:spAutoFit/>
          </a:bodyPr>
          <a:lstStyle/>
          <a:p>
            <a:pPr algn="l">
              <a:lnSpc>
                <a:spcPts val="3123"/>
              </a:lnSpc>
            </a:pPr>
            <a:r>
              <a:rPr lang="en-US" sz="2230" i="true">
                <a:solidFill>
                  <a:srgbClr val="000000"/>
                </a:solidFill>
                <a:latin typeface="Georgia Pro Italics"/>
                <a:ea typeface="Georgia Pro Italics"/>
                <a:cs typeface="Georgia Pro Italics"/>
                <a:sym typeface="Georgia Pro Italics"/>
              </a:rPr>
              <a:t>In the context of recommendation systems, error metrics are essential for evaluating the accuracy and performance of the recommendations. :-</a:t>
            </a:r>
          </a:p>
          <a:p>
            <a:pPr algn="l">
              <a:lnSpc>
                <a:spcPts val="3123"/>
              </a:lnSpc>
            </a:pPr>
          </a:p>
          <a:p>
            <a:pPr algn="l">
              <a:lnSpc>
                <a:spcPts val="3123"/>
              </a:lnSpc>
            </a:pPr>
            <a:r>
              <a:rPr lang="en-US" sz="2230" i="true">
                <a:solidFill>
                  <a:srgbClr val="000000"/>
                </a:solidFill>
                <a:latin typeface="Georgia Pro Italics"/>
                <a:ea typeface="Georgia Pro Italics"/>
                <a:cs typeface="Georgia Pro Italics"/>
                <a:sym typeface="Georgia Pro Italics"/>
              </a:rPr>
              <a:t>1. </a:t>
            </a:r>
            <a:r>
              <a:rPr lang="en-US" sz="2230" i="true">
                <a:solidFill>
                  <a:srgbClr val="000000"/>
                </a:solidFill>
                <a:latin typeface="Georgia Pro Italics"/>
                <a:ea typeface="Georgia Pro Italics"/>
                <a:cs typeface="Georgia Pro Italics"/>
                <a:sym typeface="Georgia Pro Italics"/>
              </a:rPr>
              <a:t>Mean Absolute Error (MAE)</a:t>
            </a:r>
          </a:p>
          <a:p>
            <a:pPr algn="l">
              <a:lnSpc>
                <a:spcPts val="3123"/>
              </a:lnSpc>
            </a:pPr>
            <a:r>
              <a:rPr lang="en-US" sz="2230" i="true">
                <a:solidFill>
                  <a:srgbClr val="000000"/>
                </a:solidFill>
                <a:latin typeface="Georgia Pro Italics"/>
                <a:ea typeface="Georgia Pro Italics"/>
                <a:cs typeface="Georgia Pro Italics"/>
                <a:sym typeface="Georgia Pro Italics"/>
              </a:rPr>
              <a:t>   Definition: Measures the average absolute difference between predicted and actual ratings or interaction values.</a:t>
            </a:r>
          </a:p>
          <a:p>
            <a:pPr algn="l">
              <a:lnSpc>
                <a:spcPts val="3123"/>
              </a:lnSpc>
            </a:pPr>
          </a:p>
          <a:p>
            <a:pPr algn="l">
              <a:lnSpc>
                <a:spcPts val="3123"/>
              </a:lnSpc>
            </a:pPr>
            <a:r>
              <a:rPr lang="en-US" sz="2230" i="true">
                <a:solidFill>
                  <a:srgbClr val="000000"/>
                </a:solidFill>
                <a:latin typeface="Georgia Pro Italics"/>
                <a:ea typeface="Georgia Pro Italics"/>
                <a:cs typeface="Georgia Pro Italics"/>
                <a:sym typeface="Georgia Pro Italics"/>
              </a:rPr>
              <a:t>2.Root Mean Squared Error (RMSE)</a:t>
            </a:r>
          </a:p>
          <a:p>
            <a:pPr algn="l">
              <a:lnSpc>
                <a:spcPts val="3123"/>
              </a:lnSpc>
            </a:pPr>
            <a:r>
              <a:rPr lang="en-US" sz="2230" i="true">
                <a:solidFill>
                  <a:srgbClr val="000000"/>
                </a:solidFill>
                <a:latin typeface="Georgia Pro Italics"/>
                <a:ea typeface="Georgia Pro Italics"/>
                <a:cs typeface="Georgia Pro Italics"/>
                <a:sym typeface="Georgia Pro Italics"/>
              </a:rPr>
              <a:t>   Definition: Measures the square root of the average squared difference between predicted and actual ratings.</a:t>
            </a:r>
          </a:p>
          <a:p>
            <a:pPr algn="l">
              <a:lnSpc>
                <a:spcPts val="3123"/>
              </a:lnSpc>
            </a:pPr>
          </a:p>
          <a:p>
            <a:pPr algn="l">
              <a:lnSpc>
                <a:spcPts val="3123"/>
              </a:lnSpc>
            </a:pPr>
            <a:r>
              <a:rPr lang="en-US" sz="2230" i="true">
                <a:solidFill>
                  <a:srgbClr val="000000"/>
                </a:solidFill>
                <a:latin typeface="Georgia Pro Italics"/>
                <a:ea typeface="Georgia Pro Italics"/>
                <a:cs typeface="Georgia Pro Italics"/>
                <a:sym typeface="Georgia Pro Italics"/>
              </a:rPr>
              <a:t>3.Mean Squared Error (MSE)</a:t>
            </a:r>
          </a:p>
          <a:p>
            <a:pPr algn="l">
              <a:lnSpc>
                <a:spcPts val="3123"/>
              </a:lnSpc>
            </a:pPr>
            <a:r>
              <a:rPr lang="en-US" sz="2230" i="true">
                <a:solidFill>
                  <a:srgbClr val="000000"/>
                </a:solidFill>
                <a:latin typeface="Georgia Pro Italics"/>
                <a:ea typeface="Georgia Pro Italics"/>
                <a:cs typeface="Georgia Pro Italics"/>
                <a:sym typeface="Georgia Pro Italics"/>
              </a:rPr>
              <a:t>   Definition: Measures the average squared difference between predicted and actual values, similar to RMSE but without      taking the square root.</a:t>
            </a:r>
          </a:p>
          <a:p>
            <a:pPr algn="l">
              <a:lnSpc>
                <a:spcPts val="3123"/>
              </a:lnSpc>
            </a:pPr>
          </a:p>
          <a:p>
            <a:pPr algn="l">
              <a:lnSpc>
                <a:spcPts val="3123"/>
              </a:lnSpc>
            </a:pPr>
            <a:r>
              <a:rPr lang="en-US" sz="2230" i="true">
                <a:solidFill>
                  <a:srgbClr val="000000"/>
                </a:solidFill>
                <a:latin typeface="Georgia Pro Italics"/>
                <a:ea typeface="Georgia Pro Italics"/>
                <a:cs typeface="Georgia Pro Italics"/>
                <a:sym typeface="Georgia Pro Italics"/>
              </a:rPr>
              <a:t>4.Precision</a:t>
            </a:r>
          </a:p>
          <a:p>
            <a:pPr algn="l">
              <a:lnSpc>
                <a:spcPts val="3123"/>
              </a:lnSpc>
            </a:pPr>
            <a:r>
              <a:rPr lang="en-US" sz="2230" i="true">
                <a:solidFill>
                  <a:srgbClr val="000000"/>
                </a:solidFill>
                <a:latin typeface="Georgia Pro Italics"/>
                <a:ea typeface="Georgia Pro Italics"/>
                <a:cs typeface="Georgia Pro Italics"/>
                <a:sym typeface="Georgia Pro Italics"/>
              </a:rPr>
              <a:t>   Definition: Measures the proportion of recommended items that are relevant to the user.</a:t>
            </a:r>
          </a:p>
        </p:txBody>
      </p:sp>
      <p:sp>
        <p:nvSpPr>
          <p:cNvPr name="TextBox 8" id="8"/>
          <p:cNvSpPr txBox="true"/>
          <p:nvPr/>
        </p:nvSpPr>
        <p:spPr>
          <a:xfrm rot="0">
            <a:off x="1875702" y="488950"/>
            <a:ext cx="13298482" cy="584200"/>
          </a:xfrm>
          <a:prstGeom prst="rect">
            <a:avLst/>
          </a:prstGeom>
        </p:spPr>
        <p:txBody>
          <a:bodyPr anchor="t" rtlCol="false" tIns="0" lIns="0" bIns="0" rIns="0">
            <a:spAutoFit/>
          </a:bodyPr>
          <a:lstStyle/>
          <a:p>
            <a:pPr algn="ctr">
              <a:lnSpc>
                <a:spcPts val="4400"/>
              </a:lnSpc>
            </a:pPr>
            <a:r>
              <a:rPr lang="en-US" sz="4000" b="true">
                <a:solidFill>
                  <a:srgbClr val="FBF9F1"/>
                </a:solidFill>
                <a:latin typeface="Georgia Pro Bold"/>
                <a:ea typeface="Georgia Pro Bold"/>
                <a:cs typeface="Georgia Pro Bold"/>
                <a:sym typeface="Georgia Pro Bold"/>
              </a:rPr>
              <a:t> Error metrics</a:t>
            </a:r>
          </a:p>
        </p:txBody>
      </p:sp>
      <p:sp>
        <p:nvSpPr>
          <p:cNvPr name="Freeform 9" id="9"/>
          <p:cNvSpPr/>
          <p:nvPr/>
        </p:nvSpPr>
        <p:spPr>
          <a:xfrm flipH="false" flipV="false" rot="0">
            <a:off x="17259300" y="9258300"/>
            <a:ext cx="686068" cy="686068"/>
          </a:xfrm>
          <a:custGeom>
            <a:avLst/>
            <a:gdLst/>
            <a:ahLst/>
            <a:cxnLst/>
            <a:rect r="r" b="b" t="t" l="l"/>
            <a:pathLst>
              <a:path h="686068" w="686068">
                <a:moveTo>
                  <a:pt x="0" y="0"/>
                </a:moveTo>
                <a:lnTo>
                  <a:pt x="686068" y="0"/>
                </a:lnTo>
                <a:lnTo>
                  <a:pt x="686068" y="686068"/>
                </a:lnTo>
                <a:lnTo>
                  <a:pt x="0" y="68606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5400000">
            <a:off x="3670112" y="4802688"/>
            <a:ext cx="8729104" cy="681625"/>
            <a:chOff x="0" y="0"/>
            <a:chExt cx="2299023" cy="179523"/>
          </a:xfrm>
        </p:grpSpPr>
        <p:sp>
          <p:nvSpPr>
            <p:cNvPr name="Freeform 3" id="3"/>
            <p:cNvSpPr/>
            <p:nvPr/>
          </p:nvSpPr>
          <p:spPr>
            <a:xfrm flipH="false" flipV="false" rot="0">
              <a:off x="0" y="0"/>
              <a:ext cx="2299023" cy="179523"/>
            </a:xfrm>
            <a:custGeom>
              <a:avLst/>
              <a:gdLst/>
              <a:ahLst/>
              <a:cxnLst/>
              <a:rect r="r" b="b" t="t" l="l"/>
              <a:pathLst>
                <a:path h="179523" w="2299023">
                  <a:moveTo>
                    <a:pt x="56762" y="0"/>
                  </a:moveTo>
                  <a:lnTo>
                    <a:pt x="2242261" y="0"/>
                  </a:lnTo>
                  <a:cubicBezTo>
                    <a:pt x="2257315" y="0"/>
                    <a:pt x="2271753" y="5980"/>
                    <a:pt x="2282398" y="16625"/>
                  </a:cubicBezTo>
                  <a:cubicBezTo>
                    <a:pt x="2293043" y="27270"/>
                    <a:pt x="2299023" y="41708"/>
                    <a:pt x="2299023" y="56762"/>
                  </a:cubicBezTo>
                  <a:lnTo>
                    <a:pt x="2299023" y="122760"/>
                  </a:lnTo>
                  <a:cubicBezTo>
                    <a:pt x="2299023" y="137815"/>
                    <a:pt x="2293043" y="152252"/>
                    <a:pt x="2282398" y="162897"/>
                  </a:cubicBezTo>
                  <a:cubicBezTo>
                    <a:pt x="2271753" y="173542"/>
                    <a:pt x="2257315" y="179523"/>
                    <a:pt x="2242261" y="179523"/>
                  </a:cubicBezTo>
                  <a:lnTo>
                    <a:pt x="56762" y="179523"/>
                  </a:lnTo>
                  <a:cubicBezTo>
                    <a:pt x="41708" y="179523"/>
                    <a:pt x="27270" y="173542"/>
                    <a:pt x="16625" y="162897"/>
                  </a:cubicBezTo>
                  <a:cubicBezTo>
                    <a:pt x="5980" y="152252"/>
                    <a:pt x="0" y="137815"/>
                    <a:pt x="0" y="122760"/>
                  </a:cubicBezTo>
                  <a:lnTo>
                    <a:pt x="0" y="56762"/>
                  </a:lnTo>
                  <a:cubicBezTo>
                    <a:pt x="0" y="41708"/>
                    <a:pt x="5980" y="27270"/>
                    <a:pt x="16625" y="16625"/>
                  </a:cubicBezTo>
                  <a:cubicBezTo>
                    <a:pt x="27270" y="5980"/>
                    <a:pt x="41708" y="0"/>
                    <a:pt x="56762" y="0"/>
                  </a:cubicBezTo>
                  <a:close/>
                </a:path>
              </a:pathLst>
            </a:custGeom>
            <a:solidFill>
              <a:srgbClr val="000000">
                <a:alpha val="0"/>
              </a:srgbClr>
            </a:solidFill>
            <a:ln w="38100" cap="rnd">
              <a:solidFill>
                <a:srgbClr val="E5E1DA"/>
              </a:solidFill>
              <a:prstDash val="solid"/>
              <a:round/>
            </a:ln>
          </p:spPr>
        </p:sp>
        <p:sp>
          <p:nvSpPr>
            <p:cNvPr name="TextBox 4" id="4"/>
            <p:cNvSpPr txBox="true"/>
            <p:nvPr/>
          </p:nvSpPr>
          <p:spPr>
            <a:xfrm>
              <a:off x="0" y="-38100"/>
              <a:ext cx="2299023" cy="217623"/>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7806064" y="926782"/>
            <a:ext cx="457200" cy="460655"/>
          </a:xfrm>
          <a:custGeom>
            <a:avLst/>
            <a:gdLst/>
            <a:ahLst/>
            <a:cxnLst/>
            <a:rect r="r" b="b" t="t" l="l"/>
            <a:pathLst>
              <a:path h="460655" w="457200">
                <a:moveTo>
                  <a:pt x="0" y="0"/>
                </a:moveTo>
                <a:lnTo>
                  <a:pt x="457200" y="0"/>
                </a:lnTo>
                <a:lnTo>
                  <a:pt x="457200" y="460655"/>
                </a:lnTo>
                <a:lnTo>
                  <a:pt x="0" y="460655"/>
                </a:lnTo>
                <a:lnTo>
                  <a:pt x="0" y="0"/>
                </a:lnTo>
                <a:close/>
              </a:path>
            </a:pathLst>
          </a:custGeom>
          <a:blipFill>
            <a:blip r:embed="rId2"/>
            <a:stretch>
              <a:fillRect l="0" t="0" r="0" b="0"/>
            </a:stretch>
          </a:blipFill>
        </p:spPr>
      </p:sp>
      <p:sp>
        <p:nvSpPr>
          <p:cNvPr name="Freeform 6" id="6"/>
          <p:cNvSpPr/>
          <p:nvPr/>
        </p:nvSpPr>
        <p:spPr>
          <a:xfrm flipH="false" flipV="false" rot="0">
            <a:off x="7806064" y="3197241"/>
            <a:ext cx="457200" cy="460655"/>
          </a:xfrm>
          <a:custGeom>
            <a:avLst/>
            <a:gdLst/>
            <a:ahLst/>
            <a:cxnLst/>
            <a:rect r="r" b="b" t="t" l="l"/>
            <a:pathLst>
              <a:path h="460655" w="457200">
                <a:moveTo>
                  <a:pt x="0" y="0"/>
                </a:moveTo>
                <a:lnTo>
                  <a:pt x="457200" y="0"/>
                </a:lnTo>
                <a:lnTo>
                  <a:pt x="457200" y="460655"/>
                </a:lnTo>
                <a:lnTo>
                  <a:pt x="0" y="460655"/>
                </a:lnTo>
                <a:lnTo>
                  <a:pt x="0" y="0"/>
                </a:lnTo>
                <a:close/>
              </a:path>
            </a:pathLst>
          </a:custGeom>
          <a:blipFill>
            <a:blip r:embed="rId2"/>
            <a:stretch>
              <a:fillRect l="0" t="0" r="0" b="0"/>
            </a:stretch>
          </a:blipFill>
        </p:spPr>
      </p:sp>
      <p:sp>
        <p:nvSpPr>
          <p:cNvPr name="Freeform 7" id="7"/>
          <p:cNvSpPr/>
          <p:nvPr/>
        </p:nvSpPr>
        <p:spPr>
          <a:xfrm flipH="false" flipV="false" rot="0">
            <a:off x="7806064" y="5643718"/>
            <a:ext cx="457200" cy="460655"/>
          </a:xfrm>
          <a:custGeom>
            <a:avLst/>
            <a:gdLst/>
            <a:ahLst/>
            <a:cxnLst/>
            <a:rect r="r" b="b" t="t" l="l"/>
            <a:pathLst>
              <a:path h="460655" w="457200">
                <a:moveTo>
                  <a:pt x="0" y="0"/>
                </a:moveTo>
                <a:lnTo>
                  <a:pt x="457200" y="0"/>
                </a:lnTo>
                <a:lnTo>
                  <a:pt x="457200" y="460655"/>
                </a:lnTo>
                <a:lnTo>
                  <a:pt x="0" y="460655"/>
                </a:lnTo>
                <a:lnTo>
                  <a:pt x="0" y="0"/>
                </a:lnTo>
                <a:close/>
              </a:path>
            </a:pathLst>
          </a:custGeom>
          <a:blipFill>
            <a:blip r:embed="rId2"/>
            <a:stretch>
              <a:fillRect l="0" t="0" r="0" b="0"/>
            </a:stretch>
          </a:blipFill>
        </p:spPr>
      </p:sp>
      <p:sp>
        <p:nvSpPr>
          <p:cNvPr name="Freeform 8" id="8"/>
          <p:cNvSpPr/>
          <p:nvPr/>
        </p:nvSpPr>
        <p:spPr>
          <a:xfrm flipH="false" flipV="false" rot="0">
            <a:off x="720705" y="9059842"/>
            <a:ext cx="896420" cy="896420"/>
          </a:xfrm>
          <a:custGeom>
            <a:avLst/>
            <a:gdLst/>
            <a:ahLst/>
            <a:cxnLst/>
            <a:rect r="r" b="b" t="t" l="l"/>
            <a:pathLst>
              <a:path h="896420" w="896420">
                <a:moveTo>
                  <a:pt x="0" y="0"/>
                </a:moveTo>
                <a:lnTo>
                  <a:pt x="896420" y="0"/>
                </a:lnTo>
                <a:lnTo>
                  <a:pt x="896420" y="896420"/>
                </a:lnTo>
                <a:lnTo>
                  <a:pt x="0" y="89642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9" id="9"/>
          <p:cNvSpPr/>
          <p:nvPr/>
        </p:nvSpPr>
        <p:spPr>
          <a:xfrm flipH="false" flipV="false" rot="10435729">
            <a:off x="-696093" y="-3780464"/>
            <a:ext cx="7951775" cy="8527373"/>
          </a:xfrm>
          <a:custGeom>
            <a:avLst/>
            <a:gdLst/>
            <a:ahLst/>
            <a:cxnLst/>
            <a:rect r="r" b="b" t="t" l="l"/>
            <a:pathLst>
              <a:path h="8527373" w="7951775">
                <a:moveTo>
                  <a:pt x="0" y="0"/>
                </a:moveTo>
                <a:lnTo>
                  <a:pt x="7951775" y="0"/>
                </a:lnTo>
                <a:lnTo>
                  <a:pt x="7951775" y="8527373"/>
                </a:lnTo>
                <a:lnTo>
                  <a:pt x="0" y="8527373"/>
                </a:lnTo>
                <a:lnTo>
                  <a:pt x="0" y="0"/>
                </a:lnTo>
                <a:close/>
              </a:path>
            </a:pathLst>
          </a:custGeom>
          <a:blipFill>
            <a:blip r:embed="rId5"/>
            <a:stretch>
              <a:fillRect l="0" t="0" r="0" b="0"/>
            </a:stretch>
          </a:blipFill>
        </p:spPr>
      </p:sp>
      <p:sp>
        <p:nvSpPr>
          <p:cNvPr name="Freeform 10" id="10"/>
          <p:cNvSpPr/>
          <p:nvPr/>
        </p:nvSpPr>
        <p:spPr>
          <a:xfrm flipH="false" flipV="false" rot="0">
            <a:off x="7806064" y="7519670"/>
            <a:ext cx="457200" cy="460655"/>
          </a:xfrm>
          <a:custGeom>
            <a:avLst/>
            <a:gdLst/>
            <a:ahLst/>
            <a:cxnLst/>
            <a:rect r="r" b="b" t="t" l="l"/>
            <a:pathLst>
              <a:path h="460655" w="457200">
                <a:moveTo>
                  <a:pt x="0" y="0"/>
                </a:moveTo>
                <a:lnTo>
                  <a:pt x="457200" y="0"/>
                </a:lnTo>
                <a:lnTo>
                  <a:pt x="457200" y="460655"/>
                </a:lnTo>
                <a:lnTo>
                  <a:pt x="0" y="460655"/>
                </a:lnTo>
                <a:lnTo>
                  <a:pt x="0" y="0"/>
                </a:lnTo>
                <a:close/>
              </a:path>
            </a:pathLst>
          </a:custGeom>
          <a:blipFill>
            <a:blip r:embed="rId2"/>
            <a:stretch>
              <a:fillRect l="0" t="0" r="0" b="0"/>
            </a:stretch>
          </a:blipFill>
        </p:spPr>
      </p:sp>
      <p:sp>
        <p:nvSpPr>
          <p:cNvPr name="TextBox 11" id="11"/>
          <p:cNvSpPr txBox="true"/>
          <p:nvPr/>
        </p:nvSpPr>
        <p:spPr>
          <a:xfrm rot="0">
            <a:off x="8674156" y="860107"/>
            <a:ext cx="7538856" cy="441325"/>
          </a:xfrm>
          <a:prstGeom prst="rect">
            <a:avLst/>
          </a:prstGeom>
        </p:spPr>
        <p:txBody>
          <a:bodyPr anchor="t" rtlCol="false" tIns="0" lIns="0" bIns="0" rIns="0">
            <a:spAutoFit/>
          </a:bodyPr>
          <a:lstStyle/>
          <a:p>
            <a:pPr algn="l">
              <a:lnSpc>
                <a:spcPts val="3500"/>
              </a:lnSpc>
              <a:spcBef>
                <a:spcPct val="0"/>
              </a:spcBef>
            </a:pPr>
            <a:r>
              <a:rPr lang="en-US" b="true" sz="2500">
                <a:solidFill>
                  <a:srgbClr val="FFD944"/>
                </a:solidFill>
                <a:latin typeface="Georgia Pro Bold"/>
                <a:ea typeface="Georgia Pro Bold"/>
                <a:cs typeface="Georgia Pro Bold"/>
                <a:sym typeface="Georgia Pro Bold"/>
              </a:rPr>
              <a:t>Evaluate Accuracy of Recommendations</a:t>
            </a:r>
          </a:p>
        </p:txBody>
      </p:sp>
      <p:sp>
        <p:nvSpPr>
          <p:cNvPr name="TextBox 12" id="12"/>
          <p:cNvSpPr txBox="true"/>
          <p:nvPr/>
        </p:nvSpPr>
        <p:spPr>
          <a:xfrm rot="0">
            <a:off x="8674156" y="1360337"/>
            <a:ext cx="9613844" cy="1406525"/>
          </a:xfrm>
          <a:prstGeom prst="rect">
            <a:avLst/>
          </a:prstGeom>
        </p:spPr>
        <p:txBody>
          <a:bodyPr anchor="t" rtlCol="false" tIns="0" lIns="0" bIns="0" rIns="0">
            <a:spAutoFit/>
          </a:bodyPr>
          <a:lstStyle/>
          <a:p>
            <a:pPr algn="l">
              <a:lnSpc>
                <a:spcPts val="2800"/>
              </a:lnSpc>
              <a:spcBef>
                <a:spcPct val="0"/>
              </a:spcBef>
            </a:pPr>
            <a:r>
              <a:rPr lang="en-US" sz="2000" i="true">
                <a:solidFill>
                  <a:srgbClr val="E5E1DA"/>
                </a:solidFill>
                <a:latin typeface="Georgia Pro Italics"/>
                <a:ea typeface="Georgia Pro Italics"/>
                <a:cs typeface="Georgia Pro Italics"/>
                <a:sym typeface="Georgia Pro Italics"/>
              </a:rPr>
              <a:t>MAE and RMSE: Check the Mean Absolute Error (MAE) and Root Mean Squared Error (RMSE) to understand how close the predicted interactions (like ratings or engagement levels) are to actual user interactions. Lower values indicate higher accuracy.</a:t>
            </a:r>
          </a:p>
        </p:txBody>
      </p:sp>
      <p:sp>
        <p:nvSpPr>
          <p:cNvPr name="TextBox 13" id="13"/>
          <p:cNvSpPr txBox="true"/>
          <p:nvPr/>
        </p:nvSpPr>
        <p:spPr>
          <a:xfrm rot="0">
            <a:off x="202643" y="6097270"/>
            <a:ext cx="7324593" cy="2816226"/>
          </a:xfrm>
          <a:prstGeom prst="rect">
            <a:avLst/>
          </a:prstGeom>
        </p:spPr>
        <p:txBody>
          <a:bodyPr anchor="t" rtlCol="false" tIns="0" lIns="0" bIns="0" rIns="0">
            <a:spAutoFit/>
          </a:bodyPr>
          <a:lstStyle/>
          <a:p>
            <a:pPr algn="ctr">
              <a:lnSpc>
                <a:spcPts val="5500"/>
              </a:lnSpc>
            </a:pPr>
            <a:r>
              <a:rPr lang="en-US" b="true" sz="5000" i="true">
                <a:solidFill>
                  <a:srgbClr val="FBF9F1"/>
                </a:solidFill>
                <a:latin typeface="Georgia Pro Bold Italics"/>
                <a:ea typeface="Georgia Pro Bold Italics"/>
                <a:cs typeface="Georgia Pro Bold Italics"/>
                <a:sym typeface="Georgia Pro Bold Italics"/>
              </a:rPr>
              <a:t>RESULT ANALYSIS INVOLVES EVALUATING THE SYSTEM’S</a:t>
            </a:r>
          </a:p>
        </p:txBody>
      </p:sp>
      <p:sp>
        <p:nvSpPr>
          <p:cNvPr name="TextBox 14" id="14"/>
          <p:cNvSpPr txBox="true"/>
          <p:nvPr/>
        </p:nvSpPr>
        <p:spPr>
          <a:xfrm rot="0">
            <a:off x="8674156" y="3130566"/>
            <a:ext cx="9613844" cy="879475"/>
          </a:xfrm>
          <a:prstGeom prst="rect">
            <a:avLst/>
          </a:prstGeom>
        </p:spPr>
        <p:txBody>
          <a:bodyPr anchor="t" rtlCol="false" tIns="0" lIns="0" bIns="0" rIns="0">
            <a:spAutoFit/>
          </a:bodyPr>
          <a:lstStyle/>
          <a:p>
            <a:pPr algn="l">
              <a:lnSpc>
                <a:spcPts val="3500"/>
              </a:lnSpc>
            </a:pPr>
            <a:r>
              <a:rPr lang="en-US" sz="2500" b="true">
                <a:solidFill>
                  <a:srgbClr val="FFD944"/>
                </a:solidFill>
                <a:latin typeface="Georgia Pro Bold"/>
                <a:ea typeface="Georgia Pro Bold"/>
                <a:cs typeface="Georgia Pro Bold"/>
                <a:sym typeface="Georgia Pro Bold"/>
              </a:rPr>
              <a:t>Assess Relevance through Precision, Recall, and F1 Score</a:t>
            </a:r>
          </a:p>
          <a:p>
            <a:pPr algn="l">
              <a:lnSpc>
                <a:spcPts val="3500"/>
              </a:lnSpc>
              <a:spcBef>
                <a:spcPct val="0"/>
              </a:spcBef>
            </a:pPr>
          </a:p>
        </p:txBody>
      </p:sp>
      <p:sp>
        <p:nvSpPr>
          <p:cNvPr name="TextBox 15" id="15"/>
          <p:cNvSpPr txBox="true"/>
          <p:nvPr/>
        </p:nvSpPr>
        <p:spPr>
          <a:xfrm rot="0">
            <a:off x="8674156" y="3610353"/>
            <a:ext cx="9613844" cy="2333977"/>
          </a:xfrm>
          <a:prstGeom prst="rect">
            <a:avLst/>
          </a:prstGeom>
        </p:spPr>
        <p:txBody>
          <a:bodyPr anchor="t" rtlCol="false" tIns="0" lIns="0" bIns="0" rIns="0">
            <a:spAutoFit/>
          </a:bodyPr>
          <a:lstStyle/>
          <a:p>
            <a:pPr algn="l">
              <a:lnSpc>
                <a:spcPts val="2550"/>
              </a:lnSpc>
            </a:pPr>
            <a:r>
              <a:rPr lang="en-US" sz="1821" i="true">
                <a:solidFill>
                  <a:srgbClr val="E5E1DA"/>
                </a:solidFill>
                <a:latin typeface="Georgia Pro Italics"/>
                <a:ea typeface="Georgia Pro Italics"/>
                <a:cs typeface="Georgia Pro Italics"/>
                <a:sym typeface="Georgia Pro Italics"/>
              </a:rPr>
              <a:t>Precision: Calculate precision to see what percentage of the recommendations are relevant to users. </a:t>
            </a:r>
          </a:p>
          <a:p>
            <a:pPr algn="l">
              <a:lnSpc>
                <a:spcPts val="2677"/>
              </a:lnSpc>
            </a:pPr>
            <a:r>
              <a:rPr lang="en-US" sz="1912" i="true">
                <a:solidFill>
                  <a:srgbClr val="E5E1DA"/>
                </a:solidFill>
                <a:latin typeface="Georgia Pro Italics"/>
                <a:ea typeface="Georgia Pro Italics"/>
                <a:cs typeface="Georgia Pro Italics"/>
                <a:sym typeface="Georgia Pro Italics"/>
              </a:rPr>
              <a:t>Recall: Evaluate recall to understand how well the system captures all relevant items for each user.</a:t>
            </a:r>
          </a:p>
          <a:p>
            <a:pPr algn="l">
              <a:lnSpc>
                <a:spcPts val="2677"/>
              </a:lnSpc>
            </a:pPr>
            <a:r>
              <a:rPr lang="en-US" sz="1912" i="true">
                <a:solidFill>
                  <a:srgbClr val="E5E1DA"/>
                </a:solidFill>
                <a:latin typeface="Georgia Pro Italics"/>
                <a:ea typeface="Georgia Pro Italics"/>
                <a:cs typeface="Georgia Pro Italics"/>
                <a:sym typeface="Georgia Pro Italics"/>
              </a:rPr>
              <a:t>F1 Score: Consider the F1 Score if both precision and recall are critical, as it provides a balance.</a:t>
            </a:r>
          </a:p>
          <a:p>
            <a:pPr algn="l">
              <a:lnSpc>
                <a:spcPts val="2677"/>
              </a:lnSpc>
              <a:spcBef>
                <a:spcPct val="0"/>
              </a:spcBef>
            </a:pPr>
          </a:p>
        </p:txBody>
      </p:sp>
      <p:sp>
        <p:nvSpPr>
          <p:cNvPr name="TextBox 16" id="16"/>
          <p:cNvSpPr txBox="true"/>
          <p:nvPr/>
        </p:nvSpPr>
        <p:spPr>
          <a:xfrm rot="0">
            <a:off x="8664631" y="5655945"/>
            <a:ext cx="7879205" cy="441325"/>
          </a:xfrm>
          <a:prstGeom prst="rect">
            <a:avLst/>
          </a:prstGeom>
        </p:spPr>
        <p:txBody>
          <a:bodyPr anchor="t" rtlCol="false" tIns="0" lIns="0" bIns="0" rIns="0">
            <a:spAutoFit/>
          </a:bodyPr>
          <a:lstStyle/>
          <a:p>
            <a:pPr algn="l">
              <a:lnSpc>
                <a:spcPts val="3500"/>
              </a:lnSpc>
              <a:spcBef>
                <a:spcPct val="0"/>
              </a:spcBef>
            </a:pPr>
            <a:r>
              <a:rPr lang="en-US" b="true" sz="2500">
                <a:solidFill>
                  <a:srgbClr val="FFD944"/>
                </a:solidFill>
                <a:latin typeface="Georgia Pro Bold"/>
                <a:ea typeface="Georgia Pro Bold"/>
                <a:cs typeface="Georgia Pro Bold"/>
                <a:sym typeface="Georgia Pro Bold"/>
              </a:rPr>
              <a:t>Ranking Quality Analysis with NDCG and MRR</a:t>
            </a:r>
          </a:p>
        </p:txBody>
      </p:sp>
      <p:sp>
        <p:nvSpPr>
          <p:cNvPr name="TextBox 17" id="17"/>
          <p:cNvSpPr txBox="true"/>
          <p:nvPr/>
        </p:nvSpPr>
        <p:spPr>
          <a:xfrm rot="0">
            <a:off x="8674156" y="7510425"/>
            <a:ext cx="3769428" cy="441325"/>
          </a:xfrm>
          <a:prstGeom prst="rect">
            <a:avLst/>
          </a:prstGeom>
        </p:spPr>
        <p:txBody>
          <a:bodyPr anchor="t" rtlCol="false" tIns="0" lIns="0" bIns="0" rIns="0">
            <a:spAutoFit/>
          </a:bodyPr>
          <a:lstStyle/>
          <a:p>
            <a:pPr algn="l">
              <a:lnSpc>
                <a:spcPts val="3500"/>
              </a:lnSpc>
              <a:spcBef>
                <a:spcPct val="0"/>
              </a:spcBef>
            </a:pPr>
            <a:r>
              <a:rPr lang="en-US" b="true" sz="2500">
                <a:solidFill>
                  <a:srgbClr val="FFD944"/>
                </a:solidFill>
                <a:latin typeface="Georgia Pro Bold"/>
                <a:ea typeface="Georgia Pro Bold"/>
                <a:cs typeface="Georgia Pro Bold"/>
                <a:sym typeface="Georgia Pro Bold"/>
              </a:rPr>
              <a:t>Conclusion of Analysis</a:t>
            </a:r>
          </a:p>
        </p:txBody>
      </p:sp>
      <p:sp>
        <p:nvSpPr>
          <p:cNvPr name="TextBox 18" id="18"/>
          <p:cNvSpPr txBox="true"/>
          <p:nvPr/>
        </p:nvSpPr>
        <p:spPr>
          <a:xfrm rot="0">
            <a:off x="8674156" y="6553022"/>
            <a:ext cx="7879205" cy="441325"/>
          </a:xfrm>
          <a:prstGeom prst="rect">
            <a:avLst/>
          </a:prstGeom>
        </p:spPr>
        <p:txBody>
          <a:bodyPr anchor="t" rtlCol="false" tIns="0" lIns="0" bIns="0" rIns="0">
            <a:spAutoFit/>
          </a:bodyPr>
          <a:lstStyle/>
          <a:p>
            <a:pPr algn="l">
              <a:lnSpc>
                <a:spcPts val="3500"/>
              </a:lnSpc>
              <a:spcBef>
                <a:spcPct val="0"/>
              </a:spcBef>
            </a:pPr>
            <a:r>
              <a:rPr lang="en-US" b="true" sz="2500">
                <a:solidFill>
                  <a:srgbClr val="FFD944"/>
                </a:solidFill>
                <a:latin typeface="Georgia Pro Bold"/>
                <a:ea typeface="Georgia Pro Bold"/>
                <a:cs typeface="Georgia Pro Bold"/>
                <a:sym typeface="Georgia Pro Bold"/>
              </a:rPr>
              <a:t>User Engagement and Feedback</a:t>
            </a:r>
          </a:p>
        </p:txBody>
      </p:sp>
      <p:sp>
        <p:nvSpPr>
          <p:cNvPr name="Freeform 19" id="19"/>
          <p:cNvSpPr/>
          <p:nvPr/>
        </p:nvSpPr>
        <p:spPr>
          <a:xfrm flipH="false" flipV="false" rot="0">
            <a:off x="7806064" y="6619697"/>
            <a:ext cx="457200" cy="460655"/>
          </a:xfrm>
          <a:custGeom>
            <a:avLst/>
            <a:gdLst/>
            <a:ahLst/>
            <a:cxnLst/>
            <a:rect r="r" b="b" t="t" l="l"/>
            <a:pathLst>
              <a:path h="460655" w="457200">
                <a:moveTo>
                  <a:pt x="0" y="0"/>
                </a:moveTo>
                <a:lnTo>
                  <a:pt x="457200" y="0"/>
                </a:lnTo>
                <a:lnTo>
                  <a:pt x="457200" y="460655"/>
                </a:lnTo>
                <a:lnTo>
                  <a:pt x="0" y="460655"/>
                </a:lnTo>
                <a:lnTo>
                  <a:pt x="0" y="0"/>
                </a:lnTo>
                <a:close/>
              </a:path>
            </a:pathLst>
          </a:custGeom>
          <a:blipFill>
            <a:blip r:embed="rId2"/>
            <a:stretch>
              <a:fillRect l="0" t="0" r="0" b="0"/>
            </a:stretch>
          </a:blipFill>
        </p:spPr>
      </p:sp>
      <p:sp>
        <p:nvSpPr>
          <p:cNvPr name="TextBox 20" id="20"/>
          <p:cNvSpPr txBox="true"/>
          <p:nvPr/>
        </p:nvSpPr>
        <p:spPr>
          <a:xfrm rot="0">
            <a:off x="8674156" y="8101527"/>
            <a:ext cx="9367448" cy="2111375"/>
          </a:xfrm>
          <a:prstGeom prst="rect">
            <a:avLst/>
          </a:prstGeom>
        </p:spPr>
        <p:txBody>
          <a:bodyPr anchor="t" rtlCol="false" tIns="0" lIns="0" bIns="0" rIns="0">
            <a:spAutoFit/>
          </a:bodyPr>
          <a:lstStyle/>
          <a:p>
            <a:pPr algn="l">
              <a:lnSpc>
                <a:spcPts val="2800"/>
              </a:lnSpc>
            </a:pPr>
            <a:r>
              <a:rPr lang="en-US" sz="2000" i="true">
                <a:solidFill>
                  <a:srgbClr val="E5E1DA"/>
                </a:solidFill>
                <a:latin typeface="Georgia Pro Italics"/>
                <a:ea typeface="Georgia Pro Italics"/>
                <a:cs typeface="Georgia Pro Italics"/>
                <a:sym typeface="Georgia Pro Italics"/>
              </a:rPr>
              <a:t>Summarize the strengths and weaknesses of the recommendation system based on the results. Highlight areas where the system excels (e.g., precision or diversity) and areas needing improvement (e.g., cold start or ranking quality). Suggest actionable steps for optimization, such as recalibrating weights in hybrid filtering, adjusting cosine similarity thresholds, or enhancing data preprocessing.</a:t>
            </a:r>
          </a:p>
          <a:p>
            <a:pPr algn="l">
              <a:lnSpc>
                <a:spcPts val="2800"/>
              </a:lnSpc>
              <a:spcBef>
                <a:spcPct val="0"/>
              </a:spcBef>
            </a:pP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928665" y="645697"/>
            <a:ext cx="16598104" cy="995428"/>
            <a:chOff x="0" y="0"/>
            <a:chExt cx="4371517" cy="262170"/>
          </a:xfrm>
        </p:grpSpPr>
        <p:sp>
          <p:nvSpPr>
            <p:cNvPr name="Freeform 3" id="3"/>
            <p:cNvSpPr/>
            <p:nvPr/>
          </p:nvSpPr>
          <p:spPr>
            <a:xfrm flipH="false" flipV="false" rot="0">
              <a:off x="0" y="0"/>
              <a:ext cx="4371517" cy="262170"/>
            </a:xfrm>
            <a:custGeom>
              <a:avLst/>
              <a:gdLst/>
              <a:ahLst/>
              <a:cxnLst/>
              <a:rect r="r" b="b" t="t" l="l"/>
              <a:pathLst>
                <a:path h="262170" w="4371517">
                  <a:moveTo>
                    <a:pt x="29852" y="0"/>
                  </a:moveTo>
                  <a:lnTo>
                    <a:pt x="4341666" y="0"/>
                  </a:lnTo>
                  <a:cubicBezTo>
                    <a:pt x="4349583" y="0"/>
                    <a:pt x="4357176" y="3145"/>
                    <a:pt x="4362774" y="8743"/>
                  </a:cubicBezTo>
                  <a:cubicBezTo>
                    <a:pt x="4368372" y="14342"/>
                    <a:pt x="4371517" y="21935"/>
                    <a:pt x="4371517" y="29852"/>
                  </a:cubicBezTo>
                  <a:lnTo>
                    <a:pt x="4371517" y="232318"/>
                  </a:lnTo>
                  <a:cubicBezTo>
                    <a:pt x="4371517" y="248805"/>
                    <a:pt x="4358152" y="262170"/>
                    <a:pt x="4341666" y="262170"/>
                  </a:cubicBezTo>
                  <a:lnTo>
                    <a:pt x="29852" y="262170"/>
                  </a:lnTo>
                  <a:cubicBezTo>
                    <a:pt x="21935" y="262170"/>
                    <a:pt x="14342" y="259025"/>
                    <a:pt x="8743" y="253427"/>
                  </a:cubicBezTo>
                  <a:cubicBezTo>
                    <a:pt x="3145" y="247829"/>
                    <a:pt x="0" y="240236"/>
                    <a:pt x="0" y="232318"/>
                  </a:cubicBezTo>
                  <a:lnTo>
                    <a:pt x="0" y="29852"/>
                  </a:lnTo>
                  <a:cubicBezTo>
                    <a:pt x="0" y="21935"/>
                    <a:pt x="3145" y="14342"/>
                    <a:pt x="8743" y="8743"/>
                  </a:cubicBezTo>
                  <a:cubicBezTo>
                    <a:pt x="14342" y="3145"/>
                    <a:pt x="21935" y="0"/>
                    <a:pt x="29852" y="0"/>
                  </a:cubicBezTo>
                  <a:close/>
                </a:path>
              </a:pathLst>
            </a:custGeom>
            <a:solidFill>
              <a:srgbClr val="000000">
                <a:alpha val="0"/>
              </a:srgbClr>
            </a:solidFill>
            <a:ln w="38100" cap="rnd">
              <a:solidFill>
                <a:srgbClr val="E5E1DA"/>
              </a:solidFill>
              <a:prstDash val="solid"/>
              <a:round/>
            </a:ln>
          </p:spPr>
        </p:sp>
        <p:sp>
          <p:nvSpPr>
            <p:cNvPr name="TextBox 4" id="4"/>
            <p:cNvSpPr txBox="true"/>
            <p:nvPr/>
          </p:nvSpPr>
          <p:spPr>
            <a:xfrm>
              <a:off x="0" y="-38100"/>
              <a:ext cx="4371517" cy="300270"/>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true" flipV="false" rot="2100837">
            <a:off x="8605687" y="309205"/>
            <a:ext cx="8620934" cy="9109961"/>
          </a:xfrm>
          <a:custGeom>
            <a:avLst/>
            <a:gdLst/>
            <a:ahLst/>
            <a:cxnLst/>
            <a:rect r="r" b="b" t="t" l="l"/>
            <a:pathLst>
              <a:path h="9109961" w="8620934">
                <a:moveTo>
                  <a:pt x="8620934" y="0"/>
                </a:moveTo>
                <a:lnTo>
                  <a:pt x="0" y="0"/>
                </a:lnTo>
                <a:lnTo>
                  <a:pt x="0" y="9109961"/>
                </a:lnTo>
                <a:lnTo>
                  <a:pt x="8620934" y="9109961"/>
                </a:lnTo>
                <a:lnTo>
                  <a:pt x="8620934" y="0"/>
                </a:lnTo>
                <a:close/>
              </a:path>
            </a:pathLst>
          </a:custGeom>
          <a:blipFill>
            <a:blip r:embed="rId2"/>
            <a:stretch>
              <a:fillRect l="0" t="0" r="-381" b="-1869"/>
            </a:stretch>
          </a:blipFill>
        </p:spPr>
      </p:sp>
      <p:sp>
        <p:nvSpPr>
          <p:cNvPr name="Freeform 6" id="6"/>
          <p:cNvSpPr/>
          <p:nvPr/>
        </p:nvSpPr>
        <p:spPr>
          <a:xfrm flipH="false" flipV="false" rot="0">
            <a:off x="1171305" y="879197"/>
            <a:ext cx="528429" cy="528429"/>
          </a:xfrm>
          <a:custGeom>
            <a:avLst/>
            <a:gdLst/>
            <a:ahLst/>
            <a:cxnLst/>
            <a:rect r="r" b="b" t="t" l="l"/>
            <a:pathLst>
              <a:path h="528429" w="528429">
                <a:moveTo>
                  <a:pt x="0" y="0"/>
                </a:moveTo>
                <a:lnTo>
                  <a:pt x="528429" y="0"/>
                </a:lnTo>
                <a:lnTo>
                  <a:pt x="528429" y="528429"/>
                </a:lnTo>
                <a:lnTo>
                  <a:pt x="0" y="52842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7" id="7"/>
          <p:cNvSpPr txBox="true"/>
          <p:nvPr/>
        </p:nvSpPr>
        <p:spPr>
          <a:xfrm rot="0">
            <a:off x="928665" y="2936820"/>
            <a:ext cx="11411477" cy="4089510"/>
          </a:xfrm>
          <a:prstGeom prst="rect">
            <a:avLst/>
          </a:prstGeom>
        </p:spPr>
        <p:txBody>
          <a:bodyPr anchor="t" rtlCol="false" tIns="0" lIns="0" bIns="0" rIns="0">
            <a:spAutoFit/>
          </a:bodyPr>
          <a:lstStyle/>
          <a:p>
            <a:pPr algn="l">
              <a:lnSpc>
                <a:spcPts val="15959"/>
              </a:lnSpc>
            </a:pPr>
            <a:r>
              <a:rPr lang="en-US" sz="14508" b="true">
                <a:solidFill>
                  <a:srgbClr val="FBF9F1"/>
                </a:solidFill>
                <a:latin typeface="Georgia Pro Bold"/>
                <a:ea typeface="Georgia Pro Bold"/>
                <a:cs typeface="Georgia Pro Bold"/>
                <a:sym typeface="Georgia Pro Bold"/>
              </a:rPr>
              <a:t>THANK YOU</a:t>
            </a:r>
            <a:r>
              <a:rPr lang="en-US" sz="14508" b="true">
                <a:solidFill>
                  <a:srgbClr val="FBF9F1"/>
                </a:solidFill>
                <a:latin typeface="Georgia Pro Bold"/>
                <a:ea typeface="Georgia Pro Bold"/>
                <a:cs typeface="Georgia Pro Bold"/>
                <a:sym typeface="Georgia Pro Bold"/>
              </a:rPr>
              <a:t> </a:t>
            </a:r>
          </a:p>
        </p:txBody>
      </p:sp>
      <p:sp>
        <p:nvSpPr>
          <p:cNvPr name="TextBox 8" id="8"/>
          <p:cNvSpPr txBox="true"/>
          <p:nvPr/>
        </p:nvSpPr>
        <p:spPr>
          <a:xfrm rot="0">
            <a:off x="1896669" y="872901"/>
            <a:ext cx="1418885" cy="474345"/>
          </a:xfrm>
          <a:prstGeom prst="rect">
            <a:avLst/>
          </a:prstGeom>
        </p:spPr>
        <p:txBody>
          <a:bodyPr anchor="t" rtlCol="false" tIns="0" lIns="0" bIns="0" rIns="0">
            <a:spAutoFit/>
          </a:bodyPr>
          <a:lstStyle/>
          <a:p>
            <a:pPr algn="l">
              <a:lnSpc>
                <a:spcPts val="3779"/>
              </a:lnSpc>
              <a:spcBef>
                <a:spcPct val="0"/>
              </a:spcBef>
            </a:pPr>
            <a:r>
              <a:rPr lang="en-US" sz="2700">
                <a:solidFill>
                  <a:srgbClr val="FFF78A"/>
                </a:solidFill>
                <a:latin typeface="Georgia Pro"/>
                <a:ea typeface="Georgia Pro"/>
                <a:cs typeface="Georgia Pro"/>
                <a:sym typeface="Georgia Pro"/>
              </a:rPr>
              <a:t>Snapchat</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true" rot="-1542318">
            <a:off x="11865833" y="480435"/>
            <a:ext cx="8599805" cy="9222311"/>
          </a:xfrm>
          <a:custGeom>
            <a:avLst/>
            <a:gdLst/>
            <a:ahLst/>
            <a:cxnLst/>
            <a:rect r="r" b="b" t="t" l="l"/>
            <a:pathLst>
              <a:path h="9222311" w="8599805">
                <a:moveTo>
                  <a:pt x="0" y="9222311"/>
                </a:moveTo>
                <a:lnTo>
                  <a:pt x="8599805" y="9222311"/>
                </a:lnTo>
                <a:lnTo>
                  <a:pt x="8599805" y="0"/>
                </a:lnTo>
                <a:lnTo>
                  <a:pt x="0" y="0"/>
                </a:lnTo>
                <a:lnTo>
                  <a:pt x="0" y="9222311"/>
                </a:lnTo>
                <a:close/>
              </a:path>
            </a:pathLst>
          </a:custGeom>
          <a:blipFill>
            <a:blip r:embed="rId2"/>
            <a:stretch>
              <a:fillRect l="0" t="0" r="0" b="0"/>
            </a:stretch>
          </a:blipFill>
        </p:spPr>
      </p:sp>
      <p:sp>
        <p:nvSpPr>
          <p:cNvPr name="Freeform 3" id="3"/>
          <p:cNvSpPr/>
          <p:nvPr/>
        </p:nvSpPr>
        <p:spPr>
          <a:xfrm flipH="false" flipV="false" rot="-10800000">
            <a:off x="-1626187" y="6506546"/>
            <a:ext cx="12846130" cy="4093808"/>
          </a:xfrm>
          <a:custGeom>
            <a:avLst/>
            <a:gdLst/>
            <a:ahLst/>
            <a:cxnLst/>
            <a:rect r="r" b="b" t="t" l="l"/>
            <a:pathLst>
              <a:path h="4093808" w="12846130">
                <a:moveTo>
                  <a:pt x="0" y="0"/>
                </a:moveTo>
                <a:lnTo>
                  <a:pt x="12846130" y="0"/>
                </a:lnTo>
                <a:lnTo>
                  <a:pt x="12846130" y="4093808"/>
                </a:lnTo>
                <a:lnTo>
                  <a:pt x="0" y="4093808"/>
                </a:lnTo>
                <a:lnTo>
                  <a:pt x="0" y="0"/>
                </a:lnTo>
                <a:close/>
              </a:path>
            </a:pathLst>
          </a:custGeom>
          <a:blipFill>
            <a:blip r:embed="rId3"/>
            <a:stretch>
              <a:fillRect l="0" t="-28084" r="0" b="-251696"/>
            </a:stretch>
          </a:blipFill>
        </p:spPr>
      </p:sp>
      <p:grpSp>
        <p:nvGrpSpPr>
          <p:cNvPr name="Group 4" id="4"/>
          <p:cNvGrpSpPr/>
          <p:nvPr/>
        </p:nvGrpSpPr>
        <p:grpSpPr>
          <a:xfrm rot="0">
            <a:off x="725985" y="2314509"/>
            <a:ext cx="16667544" cy="7546663"/>
            <a:chOff x="0" y="0"/>
            <a:chExt cx="4389806" cy="1987598"/>
          </a:xfrm>
        </p:grpSpPr>
        <p:sp>
          <p:nvSpPr>
            <p:cNvPr name="Freeform 5" id="5"/>
            <p:cNvSpPr/>
            <p:nvPr/>
          </p:nvSpPr>
          <p:spPr>
            <a:xfrm flipH="false" flipV="false" rot="0">
              <a:off x="0" y="0"/>
              <a:ext cx="4389806" cy="1987598"/>
            </a:xfrm>
            <a:custGeom>
              <a:avLst/>
              <a:gdLst/>
              <a:ahLst/>
              <a:cxnLst/>
              <a:rect r="r" b="b" t="t" l="l"/>
              <a:pathLst>
                <a:path h="1987598" w="4389806">
                  <a:moveTo>
                    <a:pt x="9290" y="0"/>
                  </a:moveTo>
                  <a:lnTo>
                    <a:pt x="4380516" y="0"/>
                  </a:lnTo>
                  <a:cubicBezTo>
                    <a:pt x="4382980" y="0"/>
                    <a:pt x="4385343" y="979"/>
                    <a:pt x="4387085" y="2721"/>
                  </a:cubicBezTo>
                  <a:cubicBezTo>
                    <a:pt x="4388827" y="4463"/>
                    <a:pt x="4389806" y="6826"/>
                    <a:pt x="4389806" y="9290"/>
                  </a:cubicBezTo>
                  <a:lnTo>
                    <a:pt x="4389806" y="1978309"/>
                  </a:lnTo>
                  <a:cubicBezTo>
                    <a:pt x="4389806" y="1980773"/>
                    <a:pt x="4388827" y="1983135"/>
                    <a:pt x="4387085" y="1984877"/>
                  </a:cubicBezTo>
                  <a:cubicBezTo>
                    <a:pt x="4385343" y="1986620"/>
                    <a:pt x="4382980" y="1987598"/>
                    <a:pt x="4380516" y="1987598"/>
                  </a:cubicBezTo>
                  <a:lnTo>
                    <a:pt x="9290" y="1987598"/>
                  </a:lnTo>
                  <a:cubicBezTo>
                    <a:pt x="4159" y="1987598"/>
                    <a:pt x="0" y="1983439"/>
                    <a:pt x="0" y="1978309"/>
                  </a:cubicBezTo>
                  <a:lnTo>
                    <a:pt x="0" y="9290"/>
                  </a:lnTo>
                  <a:cubicBezTo>
                    <a:pt x="0" y="6826"/>
                    <a:pt x="979" y="4463"/>
                    <a:pt x="2721" y="2721"/>
                  </a:cubicBezTo>
                  <a:cubicBezTo>
                    <a:pt x="4463" y="979"/>
                    <a:pt x="6826" y="0"/>
                    <a:pt x="9290" y="0"/>
                  </a:cubicBezTo>
                  <a:close/>
                </a:path>
              </a:pathLst>
            </a:custGeom>
            <a:solidFill>
              <a:srgbClr val="000000"/>
            </a:solidFill>
            <a:ln w="38100" cap="sq">
              <a:solidFill>
                <a:srgbClr val="E5E1DA"/>
              </a:solidFill>
              <a:prstDash val="solid"/>
              <a:miter/>
            </a:ln>
          </p:spPr>
        </p:sp>
        <p:sp>
          <p:nvSpPr>
            <p:cNvPr name="TextBox 6" id="6"/>
            <p:cNvSpPr txBox="true"/>
            <p:nvPr/>
          </p:nvSpPr>
          <p:spPr>
            <a:xfrm>
              <a:off x="0" y="-38100"/>
              <a:ext cx="4389806" cy="2025698"/>
            </a:xfrm>
            <a:prstGeom prst="rect">
              <a:avLst/>
            </a:prstGeom>
          </p:spPr>
          <p:txBody>
            <a:bodyPr anchor="ctr" rtlCol="false" tIns="50800" lIns="50800" bIns="50800" rIns="50800"/>
            <a:lstStyle/>
            <a:p>
              <a:pPr algn="ctr">
                <a:lnSpc>
                  <a:spcPts val="2659"/>
                </a:lnSpc>
              </a:pPr>
            </a:p>
          </p:txBody>
        </p:sp>
      </p:grpSp>
      <p:sp>
        <p:nvSpPr>
          <p:cNvPr name="Freeform 7" id="7"/>
          <p:cNvSpPr/>
          <p:nvPr/>
        </p:nvSpPr>
        <p:spPr>
          <a:xfrm flipH="false" flipV="false" rot="0">
            <a:off x="12864138" y="979939"/>
            <a:ext cx="896420" cy="896420"/>
          </a:xfrm>
          <a:custGeom>
            <a:avLst/>
            <a:gdLst/>
            <a:ahLst/>
            <a:cxnLst/>
            <a:rect r="r" b="b" t="t" l="l"/>
            <a:pathLst>
              <a:path h="896420" w="896420">
                <a:moveTo>
                  <a:pt x="0" y="0"/>
                </a:moveTo>
                <a:lnTo>
                  <a:pt x="896420" y="0"/>
                </a:lnTo>
                <a:lnTo>
                  <a:pt x="896420" y="896420"/>
                </a:lnTo>
                <a:lnTo>
                  <a:pt x="0" y="89642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8" id="8"/>
          <p:cNvSpPr txBox="true"/>
          <p:nvPr/>
        </p:nvSpPr>
        <p:spPr>
          <a:xfrm rot="0">
            <a:off x="725985" y="321959"/>
            <a:ext cx="8895308" cy="993775"/>
          </a:xfrm>
          <a:prstGeom prst="rect">
            <a:avLst/>
          </a:prstGeom>
        </p:spPr>
        <p:txBody>
          <a:bodyPr anchor="t" rtlCol="false" tIns="0" lIns="0" bIns="0" rIns="0">
            <a:spAutoFit/>
          </a:bodyPr>
          <a:lstStyle/>
          <a:p>
            <a:pPr algn="l">
              <a:lnSpc>
                <a:spcPts val="7699"/>
              </a:lnSpc>
            </a:pPr>
            <a:r>
              <a:rPr lang="en-US" sz="6999" b="true">
                <a:solidFill>
                  <a:srgbClr val="FBF9F1"/>
                </a:solidFill>
                <a:latin typeface="Georgia Pro Bold"/>
                <a:ea typeface="Georgia Pro Bold"/>
                <a:cs typeface="Georgia Pro Bold"/>
                <a:sym typeface="Georgia Pro Bold"/>
              </a:rPr>
              <a:t>TODAY'S AGENDA</a:t>
            </a:r>
          </a:p>
        </p:txBody>
      </p:sp>
      <p:sp>
        <p:nvSpPr>
          <p:cNvPr name="TextBox 9" id="9"/>
          <p:cNvSpPr txBox="true"/>
          <p:nvPr/>
        </p:nvSpPr>
        <p:spPr>
          <a:xfrm rot="0">
            <a:off x="1549970" y="2759016"/>
            <a:ext cx="5441644" cy="431800"/>
          </a:xfrm>
          <a:prstGeom prst="rect">
            <a:avLst/>
          </a:prstGeom>
        </p:spPr>
        <p:txBody>
          <a:bodyPr anchor="t" rtlCol="false" tIns="0" lIns="0" bIns="0" rIns="0">
            <a:spAutoFit/>
          </a:bodyPr>
          <a:lstStyle/>
          <a:p>
            <a:pPr algn="l">
              <a:lnSpc>
                <a:spcPts val="3499"/>
              </a:lnSpc>
              <a:spcBef>
                <a:spcPct val="0"/>
              </a:spcBef>
            </a:pPr>
            <a:r>
              <a:rPr lang="en-US" sz="2499">
                <a:solidFill>
                  <a:srgbClr val="E5E1DA"/>
                </a:solidFill>
                <a:latin typeface="Georgia Pro"/>
                <a:ea typeface="Georgia Pro"/>
                <a:cs typeface="Georgia Pro"/>
                <a:sym typeface="Georgia Pro"/>
              </a:rPr>
              <a:t> </a:t>
            </a:r>
            <a:r>
              <a:rPr lang="en-US" sz="2499">
                <a:solidFill>
                  <a:srgbClr val="E5E1DA"/>
                </a:solidFill>
                <a:latin typeface="Georgia Pro"/>
                <a:ea typeface="Georgia Pro"/>
                <a:cs typeface="Georgia Pro"/>
                <a:sym typeface="Georgia Pro"/>
              </a:rPr>
              <a:t>What is a Recommendation System?</a:t>
            </a:r>
          </a:p>
        </p:txBody>
      </p:sp>
      <p:sp>
        <p:nvSpPr>
          <p:cNvPr name="TextBox 10" id="10"/>
          <p:cNvSpPr txBox="true"/>
          <p:nvPr/>
        </p:nvSpPr>
        <p:spPr>
          <a:xfrm rot="0">
            <a:off x="851444" y="2759016"/>
            <a:ext cx="444559" cy="431800"/>
          </a:xfrm>
          <a:prstGeom prst="rect">
            <a:avLst/>
          </a:prstGeom>
        </p:spPr>
        <p:txBody>
          <a:bodyPr anchor="t" rtlCol="false" tIns="0" lIns="0" bIns="0" rIns="0">
            <a:spAutoFit/>
          </a:bodyPr>
          <a:lstStyle/>
          <a:p>
            <a:pPr algn="r">
              <a:lnSpc>
                <a:spcPts val="3499"/>
              </a:lnSpc>
              <a:spcBef>
                <a:spcPct val="0"/>
              </a:spcBef>
            </a:pPr>
            <a:r>
              <a:rPr lang="en-US" b="true" sz="2499">
                <a:solidFill>
                  <a:srgbClr val="FFD944"/>
                </a:solidFill>
                <a:latin typeface="Georgia Pro Bold"/>
                <a:ea typeface="Georgia Pro Bold"/>
                <a:cs typeface="Georgia Pro Bold"/>
                <a:sym typeface="Georgia Pro Bold"/>
              </a:rPr>
              <a:t>1</a:t>
            </a:r>
          </a:p>
        </p:txBody>
      </p:sp>
      <p:sp>
        <p:nvSpPr>
          <p:cNvPr name="TextBox 11" id="11"/>
          <p:cNvSpPr txBox="true"/>
          <p:nvPr/>
        </p:nvSpPr>
        <p:spPr>
          <a:xfrm rot="0">
            <a:off x="1549970" y="3897791"/>
            <a:ext cx="5441644" cy="431800"/>
          </a:xfrm>
          <a:prstGeom prst="rect">
            <a:avLst/>
          </a:prstGeom>
        </p:spPr>
        <p:txBody>
          <a:bodyPr anchor="t" rtlCol="false" tIns="0" lIns="0" bIns="0" rIns="0">
            <a:spAutoFit/>
          </a:bodyPr>
          <a:lstStyle/>
          <a:p>
            <a:pPr algn="l">
              <a:lnSpc>
                <a:spcPts val="3499"/>
              </a:lnSpc>
              <a:spcBef>
                <a:spcPct val="0"/>
              </a:spcBef>
            </a:pPr>
            <a:r>
              <a:rPr lang="en-US" sz="2499">
                <a:solidFill>
                  <a:srgbClr val="E5E1DA"/>
                </a:solidFill>
                <a:latin typeface="Georgia Pro"/>
                <a:ea typeface="Georgia Pro"/>
                <a:cs typeface="Georgia Pro"/>
                <a:sym typeface="Georgia Pro"/>
              </a:rPr>
              <a:t>Types of Recommendation Systems</a:t>
            </a:r>
          </a:p>
        </p:txBody>
      </p:sp>
      <p:sp>
        <p:nvSpPr>
          <p:cNvPr name="TextBox 12" id="12"/>
          <p:cNvSpPr txBox="true"/>
          <p:nvPr/>
        </p:nvSpPr>
        <p:spPr>
          <a:xfrm rot="0">
            <a:off x="851444" y="3897791"/>
            <a:ext cx="444559" cy="431800"/>
          </a:xfrm>
          <a:prstGeom prst="rect">
            <a:avLst/>
          </a:prstGeom>
        </p:spPr>
        <p:txBody>
          <a:bodyPr anchor="t" rtlCol="false" tIns="0" lIns="0" bIns="0" rIns="0">
            <a:spAutoFit/>
          </a:bodyPr>
          <a:lstStyle/>
          <a:p>
            <a:pPr algn="r">
              <a:lnSpc>
                <a:spcPts val="3499"/>
              </a:lnSpc>
              <a:spcBef>
                <a:spcPct val="0"/>
              </a:spcBef>
            </a:pPr>
            <a:r>
              <a:rPr lang="en-US" b="true" sz="2499">
                <a:solidFill>
                  <a:srgbClr val="FFD944"/>
                </a:solidFill>
                <a:latin typeface="Georgia Pro Bold"/>
                <a:ea typeface="Georgia Pro Bold"/>
                <a:cs typeface="Georgia Pro Bold"/>
                <a:sym typeface="Georgia Pro Bold"/>
              </a:rPr>
              <a:t>2</a:t>
            </a:r>
          </a:p>
        </p:txBody>
      </p:sp>
      <p:sp>
        <p:nvSpPr>
          <p:cNvPr name="TextBox 13" id="13"/>
          <p:cNvSpPr txBox="true"/>
          <p:nvPr/>
        </p:nvSpPr>
        <p:spPr>
          <a:xfrm rot="0">
            <a:off x="1549970" y="5034441"/>
            <a:ext cx="5441644" cy="431800"/>
          </a:xfrm>
          <a:prstGeom prst="rect">
            <a:avLst/>
          </a:prstGeom>
        </p:spPr>
        <p:txBody>
          <a:bodyPr anchor="t" rtlCol="false" tIns="0" lIns="0" bIns="0" rIns="0">
            <a:spAutoFit/>
          </a:bodyPr>
          <a:lstStyle/>
          <a:p>
            <a:pPr algn="l">
              <a:lnSpc>
                <a:spcPts val="3499"/>
              </a:lnSpc>
              <a:spcBef>
                <a:spcPct val="0"/>
              </a:spcBef>
            </a:pPr>
            <a:r>
              <a:rPr lang="en-US" sz="2499">
                <a:solidFill>
                  <a:srgbClr val="E5E1DA"/>
                </a:solidFill>
                <a:latin typeface="Georgia Pro"/>
                <a:ea typeface="Georgia Pro"/>
                <a:cs typeface="Georgia Pro"/>
                <a:sym typeface="Georgia Pro"/>
              </a:rPr>
              <a:t>Content-Based Filtering</a:t>
            </a:r>
          </a:p>
        </p:txBody>
      </p:sp>
      <p:sp>
        <p:nvSpPr>
          <p:cNvPr name="TextBox 14" id="14"/>
          <p:cNvSpPr txBox="true"/>
          <p:nvPr/>
        </p:nvSpPr>
        <p:spPr>
          <a:xfrm rot="0">
            <a:off x="851444" y="5034441"/>
            <a:ext cx="444559" cy="431800"/>
          </a:xfrm>
          <a:prstGeom prst="rect">
            <a:avLst/>
          </a:prstGeom>
        </p:spPr>
        <p:txBody>
          <a:bodyPr anchor="t" rtlCol="false" tIns="0" lIns="0" bIns="0" rIns="0">
            <a:spAutoFit/>
          </a:bodyPr>
          <a:lstStyle/>
          <a:p>
            <a:pPr algn="r">
              <a:lnSpc>
                <a:spcPts val="3499"/>
              </a:lnSpc>
              <a:spcBef>
                <a:spcPct val="0"/>
              </a:spcBef>
            </a:pPr>
            <a:r>
              <a:rPr lang="en-US" b="true" sz="2499">
                <a:solidFill>
                  <a:srgbClr val="FFD944"/>
                </a:solidFill>
                <a:latin typeface="Georgia Pro Bold"/>
                <a:ea typeface="Georgia Pro Bold"/>
                <a:cs typeface="Georgia Pro Bold"/>
                <a:sym typeface="Georgia Pro Bold"/>
              </a:rPr>
              <a:t>3</a:t>
            </a:r>
          </a:p>
        </p:txBody>
      </p:sp>
      <p:sp>
        <p:nvSpPr>
          <p:cNvPr name="TextBox 15" id="15"/>
          <p:cNvSpPr txBox="true"/>
          <p:nvPr/>
        </p:nvSpPr>
        <p:spPr>
          <a:xfrm rot="0">
            <a:off x="1549970" y="6171091"/>
            <a:ext cx="5441644" cy="431800"/>
          </a:xfrm>
          <a:prstGeom prst="rect">
            <a:avLst/>
          </a:prstGeom>
        </p:spPr>
        <p:txBody>
          <a:bodyPr anchor="t" rtlCol="false" tIns="0" lIns="0" bIns="0" rIns="0">
            <a:spAutoFit/>
          </a:bodyPr>
          <a:lstStyle/>
          <a:p>
            <a:pPr algn="l">
              <a:lnSpc>
                <a:spcPts val="3499"/>
              </a:lnSpc>
              <a:spcBef>
                <a:spcPct val="0"/>
              </a:spcBef>
            </a:pPr>
            <a:r>
              <a:rPr lang="en-US" sz="2499">
                <a:solidFill>
                  <a:srgbClr val="E5E1DA"/>
                </a:solidFill>
                <a:latin typeface="Georgia Pro"/>
                <a:ea typeface="Georgia Pro"/>
                <a:cs typeface="Georgia Pro"/>
                <a:sym typeface="Georgia Pro"/>
              </a:rPr>
              <a:t>Collaborative Filtering</a:t>
            </a:r>
          </a:p>
        </p:txBody>
      </p:sp>
      <p:sp>
        <p:nvSpPr>
          <p:cNvPr name="TextBox 16" id="16"/>
          <p:cNvSpPr txBox="true"/>
          <p:nvPr/>
        </p:nvSpPr>
        <p:spPr>
          <a:xfrm rot="0">
            <a:off x="851444" y="6171091"/>
            <a:ext cx="444559" cy="431800"/>
          </a:xfrm>
          <a:prstGeom prst="rect">
            <a:avLst/>
          </a:prstGeom>
        </p:spPr>
        <p:txBody>
          <a:bodyPr anchor="t" rtlCol="false" tIns="0" lIns="0" bIns="0" rIns="0">
            <a:spAutoFit/>
          </a:bodyPr>
          <a:lstStyle/>
          <a:p>
            <a:pPr algn="r">
              <a:lnSpc>
                <a:spcPts val="3499"/>
              </a:lnSpc>
              <a:spcBef>
                <a:spcPct val="0"/>
              </a:spcBef>
            </a:pPr>
            <a:r>
              <a:rPr lang="en-US" b="true" sz="2499">
                <a:solidFill>
                  <a:srgbClr val="FFD944"/>
                </a:solidFill>
                <a:latin typeface="Georgia Pro Bold"/>
                <a:ea typeface="Georgia Pro Bold"/>
                <a:cs typeface="Georgia Pro Bold"/>
                <a:sym typeface="Georgia Pro Bold"/>
              </a:rPr>
              <a:t>4</a:t>
            </a:r>
          </a:p>
        </p:txBody>
      </p:sp>
      <p:sp>
        <p:nvSpPr>
          <p:cNvPr name="TextBox 17" id="17"/>
          <p:cNvSpPr txBox="true"/>
          <p:nvPr/>
        </p:nvSpPr>
        <p:spPr>
          <a:xfrm rot="0">
            <a:off x="1549970" y="7307741"/>
            <a:ext cx="5441644" cy="431800"/>
          </a:xfrm>
          <a:prstGeom prst="rect">
            <a:avLst/>
          </a:prstGeom>
        </p:spPr>
        <p:txBody>
          <a:bodyPr anchor="t" rtlCol="false" tIns="0" lIns="0" bIns="0" rIns="0">
            <a:spAutoFit/>
          </a:bodyPr>
          <a:lstStyle/>
          <a:p>
            <a:pPr algn="l">
              <a:lnSpc>
                <a:spcPts val="3499"/>
              </a:lnSpc>
              <a:spcBef>
                <a:spcPct val="0"/>
              </a:spcBef>
            </a:pPr>
            <a:r>
              <a:rPr lang="en-US" sz="2499">
                <a:solidFill>
                  <a:srgbClr val="E5E1DA"/>
                </a:solidFill>
                <a:latin typeface="Georgia Pro"/>
                <a:ea typeface="Georgia Pro"/>
                <a:cs typeface="Georgia Pro"/>
                <a:sym typeface="Georgia Pro"/>
              </a:rPr>
              <a:t>Hybrid Recommendation Systems</a:t>
            </a:r>
          </a:p>
        </p:txBody>
      </p:sp>
      <p:sp>
        <p:nvSpPr>
          <p:cNvPr name="TextBox 18" id="18"/>
          <p:cNvSpPr txBox="true"/>
          <p:nvPr/>
        </p:nvSpPr>
        <p:spPr>
          <a:xfrm rot="0">
            <a:off x="851444" y="7307741"/>
            <a:ext cx="444559" cy="431800"/>
          </a:xfrm>
          <a:prstGeom prst="rect">
            <a:avLst/>
          </a:prstGeom>
        </p:spPr>
        <p:txBody>
          <a:bodyPr anchor="t" rtlCol="false" tIns="0" lIns="0" bIns="0" rIns="0">
            <a:spAutoFit/>
          </a:bodyPr>
          <a:lstStyle/>
          <a:p>
            <a:pPr algn="r">
              <a:lnSpc>
                <a:spcPts val="3499"/>
              </a:lnSpc>
              <a:spcBef>
                <a:spcPct val="0"/>
              </a:spcBef>
            </a:pPr>
            <a:r>
              <a:rPr lang="en-US" b="true" sz="2499">
                <a:solidFill>
                  <a:srgbClr val="FFD944"/>
                </a:solidFill>
                <a:latin typeface="Georgia Pro Bold"/>
                <a:ea typeface="Georgia Pro Bold"/>
                <a:cs typeface="Georgia Pro Bold"/>
                <a:sym typeface="Georgia Pro Bold"/>
              </a:rPr>
              <a:t>5</a:t>
            </a:r>
          </a:p>
        </p:txBody>
      </p:sp>
      <p:sp>
        <p:nvSpPr>
          <p:cNvPr name="TextBox 19" id="19"/>
          <p:cNvSpPr txBox="true"/>
          <p:nvPr/>
        </p:nvSpPr>
        <p:spPr>
          <a:xfrm rot="0">
            <a:off x="9621293" y="2760078"/>
            <a:ext cx="5975502" cy="431800"/>
          </a:xfrm>
          <a:prstGeom prst="rect">
            <a:avLst/>
          </a:prstGeom>
        </p:spPr>
        <p:txBody>
          <a:bodyPr anchor="t" rtlCol="false" tIns="0" lIns="0" bIns="0" rIns="0">
            <a:spAutoFit/>
          </a:bodyPr>
          <a:lstStyle/>
          <a:p>
            <a:pPr algn="l">
              <a:lnSpc>
                <a:spcPts val="3499"/>
              </a:lnSpc>
              <a:spcBef>
                <a:spcPct val="0"/>
              </a:spcBef>
            </a:pPr>
            <a:r>
              <a:rPr lang="en-US" sz="2499">
                <a:solidFill>
                  <a:srgbClr val="E5E1DA"/>
                </a:solidFill>
                <a:latin typeface="Georgia Pro"/>
                <a:ea typeface="Georgia Pro"/>
                <a:cs typeface="Georgia Pro"/>
                <a:sym typeface="Georgia Pro"/>
              </a:rPr>
              <a:t>Content Recommendation</a:t>
            </a:r>
          </a:p>
        </p:txBody>
      </p:sp>
      <p:sp>
        <p:nvSpPr>
          <p:cNvPr name="TextBox 20" id="20"/>
          <p:cNvSpPr txBox="true"/>
          <p:nvPr/>
        </p:nvSpPr>
        <p:spPr>
          <a:xfrm rot="0">
            <a:off x="8248685" y="2760078"/>
            <a:ext cx="444559" cy="431800"/>
          </a:xfrm>
          <a:prstGeom prst="rect">
            <a:avLst/>
          </a:prstGeom>
        </p:spPr>
        <p:txBody>
          <a:bodyPr anchor="t" rtlCol="false" tIns="0" lIns="0" bIns="0" rIns="0">
            <a:spAutoFit/>
          </a:bodyPr>
          <a:lstStyle/>
          <a:p>
            <a:pPr algn="r">
              <a:lnSpc>
                <a:spcPts val="3499"/>
              </a:lnSpc>
              <a:spcBef>
                <a:spcPct val="0"/>
              </a:spcBef>
            </a:pPr>
            <a:r>
              <a:rPr lang="en-US" b="true" sz="2499">
                <a:solidFill>
                  <a:srgbClr val="FFD944"/>
                </a:solidFill>
                <a:latin typeface="Georgia Pro Bold"/>
                <a:ea typeface="Georgia Pro Bold"/>
                <a:cs typeface="Georgia Pro Bold"/>
                <a:sym typeface="Georgia Pro Bold"/>
              </a:rPr>
              <a:t>7</a:t>
            </a:r>
          </a:p>
        </p:txBody>
      </p:sp>
      <p:sp>
        <p:nvSpPr>
          <p:cNvPr name="TextBox 21" id="21"/>
          <p:cNvSpPr txBox="true"/>
          <p:nvPr/>
        </p:nvSpPr>
        <p:spPr>
          <a:xfrm rot="0">
            <a:off x="9621293" y="3898853"/>
            <a:ext cx="6796822" cy="431800"/>
          </a:xfrm>
          <a:prstGeom prst="rect">
            <a:avLst/>
          </a:prstGeom>
        </p:spPr>
        <p:txBody>
          <a:bodyPr anchor="t" rtlCol="false" tIns="0" lIns="0" bIns="0" rIns="0">
            <a:spAutoFit/>
          </a:bodyPr>
          <a:lstStyle/>
          <a:p>
            <a:pPr algn="l">
              <a:lnSpc>
                <a:spcPts val="3499"/>
              </a:lnSpc>
              <a:spcBef>
                <a:spcPct val="0"/>
              </a:spcBef>
            </a:pPr>
            <a:r>
              <a:rPr lang="en-US" sz="2499">
                <a:solidFill>
                  <a:srgbClr val="E5E1DA"/>
                </a:solidFill>
                <a:latin typeface="Georgia Pro"/>
                <a:ea typeface="Georgia Pro"/>
                <a:cs typeface="Georgia Pro"/>
                <a:sym typeface="Georgia Pro"/>
              </a:rPr>
              <a:t>Impact of Snapchat’s Recommendation System</a:t>
            </a:r>
          </a:p>
        </p:txBody>
      </p:sp>
      <p:sp>
        <p:nvSpPr>
          <p:cNvPr name="TextBox 22" id="22"/>
          <p:cNvSpPr txBox="true"/>
          <p:nvPr/>
        </p:nvSpPr>
        <p:spPr>
          <a:xfrm rot="0">
            <a:off x="8248685" y="3898853"/>
            <a:ext cx="444559" cy="431800"/>
          </a:xfrm>
          <a:prstGeom prst="rect">
            <a:avLst/>
          </a:prstGeom>
        </p:spPr>
        <p:txBody>
          <a:bodyPr anchor="t" rtlCol="false" tIns="0" lIns="0" bIns="0" rIns="0">
            <a:spAutoFit/>
          </a:bodyPr>
          <a:lstStyle/>
          <a:p>
            <a:pPr algn="r">
              <a:lnSpc>
                <a:spcPts val="3499"/>
              </a:lnSpc>
              <a:spcBef>
                <a:spcPct val="0"/>
              </a:spcBef>
            </a:pPr>
            <a:r>
              <a:rPr lang="en-US" b="true" sz="2499">
                <a:solidFill>
                  <a:srgbClr val="FFD944"/>
                </a:solidFill>
                <a:latin typeface="Georgia Pro Bold"/>
                <a:ea typeface="Georgia Pro Bold"/>
                <a:cs typeface="Georgia Pro Bold"/>
                <a:sym typeface="Georgia Pro Bold"/>
              </a:rPr>
              <a:t>8</a:t>
            </a:r>
          </a:p>
        </p:txBody>
      </p:sp>
      <p:sp>
        <p:nvSpPr>
          <p:cNvPr name="TextBox 23" id="23"/>
          <p:cNvSpPr txBox="true"/>
          <p:nvPr/>
        </p:nvSpPr>
        <p:spPr>
          <a:xfrm rot="0">
            <a:off x="9621293" y="5035503"/>
            <a:ext cx="7382109" cy="869950"/>
          </a:xfrm>
          <a:prstGeom prst="rect">
            <a:avLst/>
          </a:prstGeom>
        </p:spPr>
        <p:txBody>
          <a:bodyPr anchor="t" rtlCol="false" tIns="0" lIns="0" bIns="0" rIns="0">
            <a:spAutoFit/>
          </a:bodyPr>
          <a:lstStyle/>
          <a:p>
            <a:pPr algn="l">
              <a:lnSpc>
                <a:spcPts val="3499"/>
              </a:lnSpc>
              <a:spcBef>
                <a:spcPct val="0"/>
              </a:spcBef>
            </a:pPr>
            <a:r>
              <a:rPr lang="en-US" sz="2499">
                <a:solidFill>
                  <a:srgbClr val="E5E1DA"/>
                </a:solidFill>
                <a:latin typeface="Georgia Pro"/>
                <a:ea typeface="Georgia Pro"/>
                <a:cs typeface="Georgia Pro"/>
                <a:sym typeface="Georgia Pro"/>
              </a:rPr>
              <a:t>The Role of Hybrid Filtering in Enhancing Snapchat's Recommendation System</a:t>
            </a:r>
          </a:p>
        </p:txBody>
      </p:sp>
      <p:sp>
        <p:nvSpPr>
          <p:cNvPr name="TextBox 24" id="24"/>
          <p:cNvSpPr txBox="true"/>
          <p:nvPr/>
        </p:nvSpPr>
        <p:spPr>
          <a:xfrm rot="0">
            <a:off x="8248685" y="5035503"/>
            <a:ext cx="444559" cy="431800"/>
          </a:xfrm>
          <a:prstGeom prst="rect">
            <a:avLst/>
          </a:prstGeom>
        </p:spPr>
        <p:txBody>
          <a:bodyPr anchor="t" rtlCol="false" tIns="0" lIns="0" bIns="0" rIns="0">
            <a:spAutoFit/>
          </a:bodyPr>
          <a:lstStyle/>
          <a:p>
            <a:pPr algn="r">
              <a:lnSpc>
                <a:spcPts val="3499"/>
              </a:lnSpc>
              <a:spcBef>
                <a:spcPct val="0"/>
              </a:spcBef>
            </a:pPr>
            <a:r>
              <a:rPr lang="en-US" b="true" sz="2499">
                <a:solidFill>
                  <a:srgbClr val="FFD944"/>
                </a:solidFill>
                <a:latin typeface="Georgia Pro Bold"/>
                <a:ea typeface="Georgia Pro Bold"/>
                <a:cs typeface="Georgia Pro Bold"/>
                <a:sym typeface="Georgia Pro Bold"/>
              </a:rPr>
              <a:t>9</a:t>
            </a:r>
          </a:p>
        </p:txBody>
      </p:sp>
      <p:sp>
        <p:nvSpPr>
          <p:cNvPr name="TextBox 25" id="25"/>
          <p:cNvSpPr txBox="true"/>
          <p:nvPr/>
        </p:nvSpPr>
        <p:spPr>
          <a:xfrm rot="0">
            <a:off x="9621293" y="6172153"/>
            <a:ext cx="6981619" cy="869950"/>
          </a:xfrm>
          <a:prstGeom prst="rect">
            <a:avLst/>
          </a:prstGeom>
        </p:spPr>
        <p:txBody>
          <a:bodyPr anchor="t" rtlCol="false" tIns="0" lIns="0" bIns="0" rIns="0">
            <a:spAutoFit/>
          </a:bodyPr>
          <a:lstStyle/>
          <a:p>
            <a:pPr algn="l">
              <a:lnSpc>
                <a:spcPts val="3499"/>
              </a:lnSpc>
              <a:spcBef>
                <a:spcPct val="0"/>
              </a:spcBef>
            </a:pPr>
            <a:r>
              <a:rPr lang="en-US" sz="2499">
                <a:solidFill>
                  <a:srgbClr val="E5E1DA"/>
                </a:solidFill>
                <a:latin typeface="Georgia Pro"/>
                <a:ea typeface="Georgia Pro"/>
                <a:cs typeface="Georgia Pro"/>
                <a:sym typeface="Georgia Pro"/>
              </a:rPr>
              <a:t>Issues with Not Implementing Hybrid Filtering in Snapchat's Recommender System</a:t>
            </a:r>
          </a:p>
        </p:txBody>
      </p:sp>
      <p:sp>
        <p:nvSpPr>
          <p:cNvPr name="TextBox 26" id="26"/>
          <p:cNvSpPr txBox="true"/>
          <p:nvPr/>
        </p:nvSpPr>
        <p:spPr>
          <a:xfrm rot="0">
            <a:off x="8248685" y="6172153"/>
            <a:ext cx="444559" cy="431800"/>
          </a:xfrm>
          <a:prstGeom prst="rect">
            <a:avLst/>
          </a:prstGeom>
        </p:spPr>
        <p:txBody>
          <a:bodyPr anchor="t" rtlCol="false" tIns="0" lIns="0" bIns="0" rIns="0">
            <a:spAutoFit/>
          </a:bodyPr>
          <a:lstStyle/>
          <a:p>
            <a:pPr algn="r">
              <a:lnSpc>
                <a:spcPts val="3499"/>
              </a:lnSpc>
              <a:spcBef>
                <a:spcPct val="0"/>
              </a:spcBef>
            </a:pPr>
            <a:r>
              <a:rPr lang="en-US" b="true" sz="2499">
                <a:solidFill>
                  <a:srgbClr val="FFD944"/>
                </a:solidFill>
                <a:latin typeface="Georgia Pro Bold"/>
                <a:ea typeface="Georgia Pro Bold"/>
                <a:cs typeface="Georgia Pro Bold"/>
                <a:sym typeface="Georgia Pro Bold"/>
              </a:rPr>
              <a:t>10</a:t>
            </a:r>
          </a:p>
        </p:txBody>
      </p:sp>
      <p:sp>
        <p:nvSpPr>
          <p:cNvPr name="TextBox 27" id="27"/>
          <p:cNvSpPr txBox="true"/>
          <p:nvPr/>
        </p:nvSpPr>
        <p:spPr>
          <a:xfrm rot="0">
            <a:off x="9621293" y="7308803"/>
            <a:ext cx="6796822" cy="431800"/>
          </a:xfrm>
          <a:prstGeom prst="rect">
            <a:avLst/>
          </a:prstGeom>
        </p:spPr>
        <p:txBody>
          <a:bodyPr anchor="t" rtlCol="false" tIns="0" lIns="0" bIns="0" rIns="0">
            <a:spAutoFit/>
          </a:bodyPr>
          <a:lstStyle/>
          <a:p>
            <a:pPr algn="l">
              <a:lnSpc>
                <a:spcPts val="3499"/>
              </a:lnSpc>
              <a:spcBef>
                <a:spcPct val="0"/>
              </a:spcBef>
            </a:pPr>
            <a:r>
              <a:rPr lang="en-US" sz="2499">
                <a:solidFill>
                  <a:srgbClr val="E5E1DA"/>
                </a:solidFill>
                <a:latin typeface="Georgia Pro"/>
                <a:ea typeface="Georgia Pro"/>
                <a:cs typeface="Georgia Pro"/>
                <a:sym typeface="Georgia Pro"/>
              </a:rPr>
              <a:t>Evolved significantly since its inception</a:t>
            </a:r>
          </a:p>
        </p:txBody>
      </p:sp>
      <p:sp>
        <p:nvSpPr>
          <p:cNvPr name="TextBox 28" id="28"/>
          <p:cNvSpPr txBox="true"/>
          <p:nvPr/>
        </p:nvSpPr>
        <p:spPr>
          <a:xfrm rot="0">
            <a:off x="8248685" y="7308803"/>
            <a:ext cx="444559" cy="431800"/>
          </a:xfrm>
          <a:prstGeom prst="rect">
            <a:avLst/>
          </a:prstGeom>
        </p:spPr>
        <p:txBody>
          <a:bodyPr anchor="t" rtlCol="false" tIns="0" lIns="0" bIns="0" rIns="0">
            <a:spAutoFit/>
          </a:bodyPr>
          <a:lstStyle/>
          <a:p>
            <a:pPr algn="r">
              <a:lnSpc>
                <a:spcPts val="3499"/>
              </a:lnSpc>
              <a:spcBef>
                <a:spcPct val="0"/>
              </a:spcBef>
            </a:pPr>
            <a:r>
              <a:rPr lang="en-US" b="true" sz="2499">
                <a:solidFill>
                  <a:srgbClr val="FFD944"/>
                </a:solidFill>
                <a:latin typeface="Georgia Pro Bold"/>
                <a:ea typeface="Georgia Pro Bold"/>
                <a:cs typeface="Georgia Pro Bold"/>
                <a:sym typeface="Georgia Pro Bold"/>
              </a:rPr>
              <a:t>11</a:t>
            </a:r>
          </a:p>
        </p:txBody>
      </p:sp>
      <p:sp>
        <p:nvSpPr>
          <p:cNvPr name="TextBox 29" id="29"/>
          <p:cNvSpPr txBox="true"/>
          <p:nvPr/>
        </p:nvSpPr>
        <p:spPr>
          <a:xfrm rot="0">
            <a:off x="851444" y="8153400"/>
            <a:ext cx="444559" cy="431800"/>
          </a:xfrm>
          <a:prstGeom prst="rect">
            <a:avLst/>
          </a:prstGeom>
        </p:spPr>
        <p:txBody>
          <a:bodyPr anchor="t" rtlCol="false" tIns="0" lIns="0" bIns="0" rIns="0">
            <a:spAutoFit/>
          </a:bodyPr>
          <a:lstStyle/>
          <a:p>
            <a:pPr algn="r">
              <a:lnSpc>
                <a:spcPts val="3499"/>
              </a:lnSpc>
              <a:spcBef>
                <a:spcPct val="0"/>
              </a:spcBef>
            </a:pPr>
            <a:r>
              <a:rPr lang="en-US" b="true" sz="2499">
                <a:solidFill>
                  <a:srgbClr val="FFD944"/>
                </a:solidFill>
                <a:latin typeface="Georgia Pro Bold"/>
                <a:ea typeface="Georgia Pro Bold"/>
                <a:cs typeface="Georgia Pro Bold"/>
                <a:sym typeface="Georgia Pro Bold"/>
              </a:rPr>
              <a:t>6</a:t>
            </a:r>
          </a:p>
        </p:txBody>
      </p:sp>
      <p:sp>
        <p:nvSpPr>
          <p:cNvPr name="TextBox 30" id="30"/>
          <p:cNvSpPr txBox="true"/>
          <p:nvPr/>
        </p:nvSpPr>
        <p:spPr>
          <a:xfrm rot="0">
            <a:off x="1540445" y="8121650"/>
            <a:ext cx="5934365" cy="869950"/>
          </a:xfrm>
          <a:prstGeom prst="rect">
            <a:avLst/>
          </a:prstGeom>
        </p:spPr>
        <p:txBody>
          <a:bodyPr anchor="t" rtlCol="false" tIns="0" lIns="0" bIns="0" rIns="0">
            <a:spAutoFit/>
          </a:bodyPr>
          <a:lstStyle/>
          <a:p>
            <a:pPr algn="l">
              <a:lnSpc>
                <a:spcPts val="3499"/>
              </a:lnSpc>
              <a:spcBef>
                <a:spcPct val="0"/>
              </a:spcBef>
            </a:pPr>
            <a:r>
              <a:rPr lang="en-US" sz="2499">
                <a:solidFill>
                  <a:srgbClr val="E5E1DA"/>
                </a:solidFill>
                <a:latin typeface="Georgia Pro"/>
                <a:ea typeface="Georgia Pro"/>
                <a:cs typeface="Georgia Pro"/>
                <a:sym typeface="Georgia Pro"/>
              </a:rPr>
              <a:t>Case Study: Snapchat’s Recommendation System</a:t>
            </a:r>
          </a:p>
        </p:txBody>
      </p:sp>
      <p:sp>
        <p:nvSpPr>
          <p:cNvPr name="TextBox 31" id="31"/>
          <p:cNvSpPr txBox="true"/>
          <p:nvPr/>
        </p:nvSpPr>
        <p:spPr>
          <a:xfrm rot="0">
            <a:off x="8248685" y="8121650"/>
            <a:ext cx="444559" cy="431800"/>
          </a:xfrm>
          <a:prstGeom prst="rect">
            <a:avLst/>
          </a:prstGeom>
        </p:spPr>
        <p:txBody>
          <a:bodyPr anchor="t" rtlCol="false" tIns="0" lIns="0" bIns="0" rIns="0">
            <a:spAutoFit/>
          </a:bodyPr>
          <a:lstStyle/>
          <a:p>
            <a:pPr algn="r">
              <a:lnSpc>
                <a:spcPts val="3499"/>
              </a:lnSpc>
              <a:spcBef>
                <a:spcPct val="0"/>
              </a:spcBef>
            </a:pPr>
            <a:r>
              <a:rPr lang="en-US" b="true" sz="2499">
                <a:solidFill>
                  <a:srgbClr val="FFD944"/>
                </a:solidFill>
                <a:latin typeface="Georgia Pro Bold"/>
                <a:ea typeface="Georgia Pro Bold"/>
                <a:cs typeface="Georgia Pro Bold"/>
                <a:sym typeface="Georgia Pro Bold"/>
              </a:rPr>
              <a:t>12</a:t>
            </a:r>
          </a:p>
        </p:txBody>
      </p:sp>
      <p:sp>
        <p:nvSpPr>
          <p:cNvPr name="TextBox 32" id="32"/>
          <p:cNvSpPr txBox="true"/>
          <p:nvPr/>
        </p:nvSpPr>
        <p:spPr>
          <a:xfrm rot="0">
            <a:off x="9621293" y="8121650"/>
            <a:ext cx="7382109" cy="869950"/>
          </a:xfrm>
          <a:prstGeom prst="rect">
            <a:avLst/>
          </a:prstGeom>
        </p:spPr>
        <p:txBody>
          <a:bodyPr anchor="t" rtlCol="false" tIns="0" lIns="0" bIns="0" rIns="0">
            <a:spAutoFit/>
          </a:bodyPr>
          <a:lstStyle/>
          <a:p>
            <a:pPr algn="l">
              <a:lnSpc>
                <a:spcPts val="3499"/>
              </a:lnSpc>
              <a:spcBef>
                <a:spcPct val="0"/>
              </a:spcBef>
            </a:pPr>
            <a:r>
              <a:rPr lang="en-US" sz="2499">
                <a:solidFill>
                  <a:srgbClr val="E5E1DA"/>
                </a:solidFill>
                <a:latin typeface="Georgia Pro"/>
                <a:ea typeface="Georgia Pro"/>
                <a:cs typeface="Georgia Pro"/>
                <a:sym typeface="Georgia Pro"/>
              </a:rPr>
              <a:t>steps to implement hybrid recommendation system in snapchat</a:t>
            </a:r>
          </a:p>
        </p:txBody>
      </p:sp>
      <p:sp>
        <p:nvSpPr>
          <p:cNvPr name="TextBox 33" id="33"/>
          <p:cNvSpPr txBox="true"/>
          <p:nvPr/>
        </p:nvSpPr>
        <p:spPr>
          <a:xfrm rot="0">
            <a:off x="8248685" y="9013825"/>
            <a:ext cx="444559" cy="431800"/>
          </a:xfrm>
          <a:prstGeom prst="rect">
            <a:avLst/>
          </a:prstGeom>
        </p:spPr>
        <p:txBody>
          <a:bodyPr anchor="t" rtlCol="false" tIns="0" lIns="0" bIns="0" rIns="0">
            <a:spAutoFit/>
          </a:bodyPr>
          <a:lstStyle/>
          <a:p>
            <a:pPr algn="r">
              <a:lnSpc>
                <a:spcPts val="3499"/>
              </a:lnSpc>
              <a:spcBef>
                <a:spcPct val="0"/>
              </a:spcBef>
            </a:pPr>
            <a:r>
              <a:rPr lang="en-US" b="true" sz="2499">
                <a:solidFill>
                  <a:srgbClr val="FFD944"/>
                </a:solidFill>
                <a:latin typeface="Georgia Pro Bold"/>
                <a:ea typeface="Georgia Pro Bold"/>
                <a:cs typeface="Georgia Pro Bold"/>
                <a:sym typeface="Georgia Pro Bold"/>
              </a:rPr>
              <a:t>13</a:t>
            </a:r>
          </a:p>
        </p:txBody>
      </p:sp>
      <p:sp>
        <p:nvSpPr>
          <p:cNvPr name="TextBox 34" id="34"/>
          <p:cNvSpPr txBox="true"/>
          <p:nvPr/>
        </p:nvSpPr>
        <p:spPr>
          <a:xfrm rot="0">
            <a:off x="9621293" y="9013825"/>
            <a:ext cx="2135832" cy="431800"/>
          </a:xfrm>
          <a:prstGeom prst="rect">
            <a:avLst/>
          </a:prstGeom>
        </p:spPr>
        <p:txBody>
          <a:bodyPr anchor="t" rtlCol="false" tIns="0" lIns="0" bIns="0" rIns="0">
            <a:spAutoFit/>
          </a:bodyPr>
          <a:lstStyle/>
          <a:p>
            <a:pPr algn="l">
              <a:lnSpc>
                <a:spcPts val="3499"/>
              </a:lnSpc>
              <a:spcBef>
                <a:spcPct val="0"/>
              </a:spcBef>
            </a:pPr>
            <a:r>
              <a:rPr lang="en-US" sz="2499">
                <a:solidFill>
                  <a:srgbClr val="E5E1DA"/>
                </a:solidFill>
                <a:latin typeface="Georgia Pro"/>
                <a:ea typeface="Georgia Pro"/>
                <a:cs typeface="Georgia Pro"/>
                <a:sym typeface="Georgia Pro"/>
              </a:rPr>
              <a:t>result analysis</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3642124" y="1028700"/>
            <a:ext cx="4645876" cy="6933864"/>
            <a:chOff x="0" y="0"/>
            <a:chExt cx="925249" cy="1380913"/>
          </a:xfrm>
        </p:grpSpPr>
        <p:sp>
          <p:nvSpPr>
            <p:cNvPr name="Freeform 3" id="3"/>
            <p:cNvSpPr/>
            <p:nvPr/>
          </p:nvSpPr>
          <p:spPr>
            <a:xfrm flipH="false" flipV="false" rot="0">
              <a:off x="0" y="0"/>
              <a:ext cx="925249" cy="1380913"/>
            </a:xfrm>
            <a:custGeom>
              <a:avLst/>
              <a:gdLst/>
              <a:ahLst/>
              <a:cxnLst/>
              <a:rect r="r" b="b" t="t" l="l"/>
              <a:pathLst>
                <a:path h="1380913" w="925249">
                  <a:moveTo>
                    <a:pt x="0" y="0"/>
                  </a:moveTo>
                  <a:lnTo>
                    <a:pt x="925249" y="0"/>
                  </a:lnTo>
                  <a:lnTo>
                    <a:pt x="925249" y="1380913"/>
                  </a:lnTo>
                  <a:lnTo>
                    <a:pt x="0" y="1380913"/>
                  </a:lnTo>
                  <a:close/>
                </a:path>
              </a:pathLst>
            </a:custGeom>
            <a:blipFill>
              <a:blip r:embed="rId2"/>
              <a:stretch>
                <a:fillRect l="0" t="-568" r="0" b="-568"/>
              </a:stretch>
            </a:blipFill>
            <a:ln cap="sq">
              <a:noFill/>
              <a:prstDash val="solid"/>
              <a:miter/>
            </a:ln>
          </p:spPr>
        </p:sp>
      </p:grpSp>
      <p:grpSp>
        <p:nvGrpSpPr>
          <p:cNvPr name="Group 4" id="4"/>
          <p:cNvGrpSpPr/>
          <p:nvPr/>
        </p:nvGrpSpPr>
        <p:grpSpPr>
          <a:xfrm rot="0">
            <a:off x="1028700" y="778721"/>
            <a:ext cx="12577332" cy="8137251"/>
            <a:chOff x="0" y="0"/>
            <a:chExt cx="3312548" cy="2143144"/>
          </a:xfrm>
        </p:grpSpPr>
        <p:sp>
          <p:nvSpPr>
            <p:cNvPr name="Freeform 5" id="5"/>
            <p:cNvSpPr/>
            <p:nvPr/>
          </p:nvSpPr>
          <p:spPr>
            <a:xfrm flipH="false" flipV="false" rot="0">
              <a:off x="0" y="0"/>
              <a:ext cx="3312549" cy="2143144"/>
            </a:xfrm>
            <a:custGeom>
              <a:avLst/>
              <a:gdLst/>
              <a:ahLst/>
              <a:cxnLst/>
              <a:rect r="r" b="b" t="t" l="l"/>
              <a:pathLst>
                <a:path h="2143144" w="3312549">
                  <a:moveTo>
                    <a:pt x="12311" y="0"/>
                  </a:moveTo>
                  <a:lnTo>
                    <a:pt x="3300238" y="0"/>
                  </a:lnTo>
                  <a:cubicBezTo>
                    <a:pt x="3307037" y="0"/>
                    <a:pt x="3312549" y="5512"/>
                    <a:pt x="3312549" y="12311"/>
                  </a:cubicBezTo>
                  <a:lnTo>
                    <a:pt x="3312549" y="2130834"/>
                  </a:lnTo>
                  <a:cubicBezTo>
                    <a:pt x="3312549" y="2134099"/>
                    <a:pt x="3311251" y="2137230"/>
                    <a:pt x="3308943" y="2139539"/>
                  </a:cubicBezTo>
                  <a:cubicBezTo>
                    <a:pt x="3306634" y="2141847"/>
                    <a:pt x="3303503" y="2143144"/>
                    <a:pt x="3300238" y="2143144"/>
                  </a:cubicBezTo>
                  <a:lnTo>
                    <a:pt x="12311" y="2143144"/>
                  </a:lnTo>
                  <a:cubicBezTo>
                    <a:pt x="9046" y="2143144"/>
                    <a:pt x="5915" y="2141847"/>
                    <a:pt x="3606" y="2139539"/>
                  </a:cubicBezTo>
                  <a:cubicBezTo>
                    <a:pt x="1297" y="2137230"/>
                    <a:pt x="0" y="2134099"/>
                    <a:pt x="0" y="2130834"/>
                  </a:cubicBezTo>
                  <a:lnTo>
                    <a:pt x="0" y="12311"/>
                  </a:lnTo>
                  <a:cubicBezTo>
                    <a:pt x="0" y="9046"/>
                    <a:pt x="1297" y="5915"/>
                    <a:pt x="3606" y="3606"/>
                  </a:cubicBezTo>
                  <a:cubicBezTo>
                    <a:pt x="5915" y="1297"/>
                    <a:pt x="9046" y="0"/>
                    <a:pt x="12311" y="0"/>
                  </a:cubicBezTo>
                  <a:close/>
                </a:path>
              </a:pathLst>
            </a:custGeom>
            <a:solidFill>
              <a:srgbClr val="000000"/>
            </a:solidFill>
            <a:ln w="38100" cap="sq">
              <a:solidFill>
                <a:srgbClr val="E5E1DA"/>
              </a:solidFill>
              <a:prstDash val="solid"/>
              <a:miter/>
            </a:ln>
          </p:spPr>
        </p:sp>
        <p:sp>
          <p:nvSpPr>
            <p:cNvPr name="TextBox 6" id="6"/>
            <p:cNvSpPr txBox="true"/>
            <p:nvPr/>
          </p:nvSpPr>
          <p:spPr>
            <a:xfrm>
              <a:off x="0" y="-38100"/>
              <a:ext cx="3312548" cy="2181244"/>
            </a:xfrm>
            <a:prstGeom prst="rect">
              <a:avLst/>
            </a:prstGeom>
          </p:spPr>
          <p:txBody>
            <a:bodyPr anchor="ctr" rtlCol="false" tIns="50800" lIns="50800" bIns="50800" rIns="50800"/>
            <a:lstStyle/>
            <a:p>
              <a:pPr algn="ctr">
                <a:lnSpc>
                  <a:spcPts val="2659"/>
                </a:lnSpc>
              </a:pPr>
            </a:p>
          </p:txBody>
        </p:sp>
      </p:grpSp>
      <p:sp>
        <p:nvSpPr>
          <p:cNvPr name="Freeform 7" id="7"/>
          <p:cNvSpPr/>
          <p:nvPr/>
        </p:nvSpPr>
        <p:spPr>
          <a:xfrm flipH="true" flipV="false" rot="6626729">
            <a:off x="-8130685" y="1582376"/>
            <a:ext cx="12221289" cy="8822969"/>
          </a:xfrm>
          <a:custGeom>
            <a:avLst/>
            <a:gdLst/>
            <a:ahLst/>
            <a:cxnLst/>
            <a:rect r="r" b="b" t="t" l="l"/>
            <a:pathLst>
              <a:path h="8822969" w="12221289">
                <a:moveTo>
                  <a:pt x="12221289" y="0"/>
                </a:moveTo>
                <a:lnTo>
                  <a:pt x="0" y="0"/>
                </a:lnTo>
                <a:lnTo>
                  <a:pt x="0" y="8822969"/>
                </a:lnTo>
                <a:lnTo>
                  <a:pt x="12221289" y="8822969"/>
                </a:lnTo>
                <a:lnTo>
                  <a:pt x="12221289" y="0"/>
                </a:lnTo>
                <a:close/>
              </a:path>
            </a:pathLst>
          </a:custGeom>
          <a:blipFill>
            <a:blip r:embed="rId3"/>
            <a:stretch>
              <a:fillRect l="0" t="0" r="0" b="0"/>
            </a:stretch>
          </a:blipFill>
        </p:spPr>
      </p:sp>
      <p:sp>
        <p:nvSpPr>
          <p:cNvPr name="Freeform 8" id="8"/>
          <p:cNvSpPr/>
          <p:nvPr/>
        </p:nvSpPr>
        <p:spPr>
          <a:xfrm flipH="false" flipV="false" rot="0">
            <a:off x="1028700" y="9142136"/>
            <a:ext cx="766574" cy="766574"/>
          </a:xfrm>
          <a:custGeom>
            <a:avLst/>
            <a:gdLst/>
            <a:ahLst/>
            <a:cxnLst/>
            <a:rect r="r" b="b" t="t" l="l"/>
            <a:pathLst>
              <a:path h="766574" w="766574">
                <a:moveTo>
                  <a:pt x="0" y="0"/>
                </a:moveTo>
                <a:lnTo>
                  <a:pt x="766574" y="0"/>
                </a:lnTo>
                <a:lnTo>
                  <a:pt x="766574" y="766574"/>
                </a:lnTo>
                <a:lnTo>
                  <a:pt x="0" y="76657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2101513" y="3073939"/>
            <a:ext cx="11301259" cy="2881821"/>
          </a:xfrm>
          <a:custGeom>
            <a:avLst/>
            <a:gdLst/>
            <a:ahLst/>
            <a:cxnLst/>
            <a:rect r="r" b="b" t="t" l="l"/>
            <a:pathLst>
              <a:path h="2881821" w="11301259">
                <a:moveTo>
                  <a:pt x="0" y="0"/>
                </a:moveTo>
                <a:lnTo>
                  <a:pt x="11301259" y="0"/>
                </a:lnTo>
                <a:lnTo>
                  <a:pt x="11301259" y="2881822"/>
                </a:lnTo>
                <a:lnTo>
                  <a:pt x="0" y="2881822"/>
                </a:lnTo>
                <a:lnTo>
                  <a:pt x="0" y="0"/>
                </a:lnTo>
                <a:close/>
              </a:path>
            </a:pathLst>
          </a:custGeom>
          <a:blipFill>
            <a:blip r:embed="rId6"/>
            <a:stretch>
              <a:fillRect l="0" t="0" r="0" b="0"/>
            </a:stretch>
          </a:blipFill>
        </p:spPr>
      </p:sp>
      <p:sp>
        <p:nvSpPr>
          <p:cNvPr name="TextBox 10" id="10"/>
          <p:cNvSpPr txBox="true"/>
          <p:nvPr/>
        </p:nvSpPr>
        <p:spPr>
          <a:xfrm rot="0">
            <a:off x="1358081" y="1675625"/>
            <a:ext cx="12044691" cy="1066801"/>
          </a:xfrm>
          <a:prstGeom prst="rect">
            <a:avLst/>
          </a:prstGeom>
        </p:spPr>
        <p:txBody>
          <a:bodyPr anchor="t" rtlCol="false" tIns="0" lIns="0" bIns="0" rIns="0">
            <a:spAutoFit/>
          </a:bodyPr>
          <a:lstStyle/>
          <a:p>
            <a:pPr algn="l">
              <a:lnSpc>
                <a:spcPts val="4400"/>
              </a:lnSpc>
            </a:pPr>
            <a:r>
              <a:rPr lang="en-US" b="true" sz="4000" i="true">
                <a:solidFill>
                  <a:srgbClr val="FBF9F1"/>
                </a:solidFill>
                <a:latin typeface="Georgia Pro Bold Italics"/>
                <a:ea typeface="Georgia Pro Bold Italics"/>
                <a:cs typeface="Georgia Pro Bold Italics"/>
                <a:sym typeface="Georgia Pro Bold Italics"/>
              </a:rPr>
              <a:t>   WHAT IS A RECOMMENDATION SYSTEM?</a:t>
            </a:r>
          </a:p>
          <a:p>
            <a:pPr algn="l">
              <a:lnSpc>
                <a:spcPts val="3850"/>
              </a:lnSpc>
            </a:pPr>
          </a:p>
        </p:txBody>
      </p:sp>
      <p:sp>
        <p:nvSpPr>
          <p:cNvPr name="TextBox 11" id="11"/>
          <p:cNvSpPr txBox="true"/>
          <p:nvPr/>
        </p:nvSpPr>
        <p:spPr>
          <a:xfrm rot="0">
            <a:off x="2174025" y="6855150"/>
            <a:ext cx="11301259" cy="1774500"/>
          </a:xfrm>
          <a:prstGeom prst="rect">
            <a:avLst/>
          </a:prstGeom>
        </p:spPr>
        <p:txBody>
          <a:bodyPr anchor="t" rtlCol="false" tIns="0" lIns="0" bIns="0" rIns="0">
            <a:spAutoFit/>
          </a:bodyPr>
          <a:lstStyle/>
          <a:p>
            <a:pPr algn="l">
              <a:lnSpc>
                <a:spcPts val="2804"/>
              </a:lnSpc>
            </a:pPr>
            <a:r>
              <a:rPr lang="en-US" sz="2002" i="true">
                <a:solidFill>
                  <a:srgbClr val="E5E1DA"/>
                </a:solidFill>
                <a:latin typeface="Georgia Pro Italics"/>
                <a:ea typeface="Georgia Pro Italics"/>
                <a:cs typeface="Georgia Pro Italics"/>
                <a:sym typeface="Georgia Pro Italics"/>
              </a:rPr>
              <a:t>A recommendation system is an intelligent information filtering tool that uses data analysis and machine learning algorithms to suggest relevant items or content to users. These systems aim to predict user preferences and provide personalized recommendations, improving user experience and increasing engagement across various digital platforms.</a:t>
            </a:r>
          </a:p>
          <a:p>
            <a:pPr algn="l">
              <a:lnSpc>
                <a:spcPts val="2804"/>
              </a:lnSpc>
              <a:spcBef>
                <a:spcPct val="0"/>
              </a:spcBef>
            </a:pPr>
          </a:p>
        </p:txBody>
      </p:sp>
      <p:sp>
        <p:nvSpPr>
          <p:cNvPr name="TextBox 12" id="12"/>
          <p:cNvSpPr txBox="true"/>
          <p:nvPr/>
        </p:nvSpPr>
        <p:spPr>
          <a:xfrm rot="0">
            <a:off x="13999852" y="8318663"/>
            <a:ext cx="3763581" cy="1225959"/>
          </a:xfrm>
          <a:prstGeom prst="rect">
            <a:avLst/>
          </a:prstGeom>
        </p:spPr>
        <p:txBody>
          <a:bodyPr anchor="t" rtlCol="false" tIns="0" lIns="0" bIns="0" rIns="0">
            <a:spAutoFit/>
          </a:bodyPr>
          <a:lstStyle/>
          <a:p>
            <a:pPr algn="ctr">
              <a:lnSpc>
                <a:spcPts val="4877"/>
              </a:lnSpc>
              <a:spcBef>
                <a:spcPct val="0"/>
              </a:spcBef>
            </a:pPr>
            <a:r>
              <a:rPr lang="en-US" sz="3483">
                <a:solidFill>
                  <a:srgbClr val="FFFFFF"/>
                </a:solidFill>
                <a:latin typeface="Georgia Pro"/>
                <a:ea typeface="Georgia Pro"/>
                <a:cs typeface="Georgia Pro"/>
                <a:sym typeface="Georgia Pro"/>
              </a:rPr>
              <a:t>John Wiley &amp; Sons, 9 Jun 2020</a:t>
            </a:r>
          </a:p>
        </p:txBody>
      </p:sp>
      <p:sp>
        <p:nvSpPr>
          <p:cNvPr name="Freeform 13" id="13"/>
          <p:cNvSpPr/>
          <p:nvPr/>
        </p:nvSpPr>
        <p:spPr>
          <a:xfrm flipH="true" flipV="true" rot="-5400000">
            <a:off x="7036621" y="4028060"/>
            <a:ext cx="3513479" cy="11583748"/>
          </a:xfrm>
          <a:custGeom>
            <a:avLst/>
            <a:gdLst/>
            <a:ahLst/>
            <a:cxnLst/>
            <a:rect r="r" b="b" t="t" l="l"/>
            <a:pathLst>
              <a:path h="11583748" w="3513479">
                <a:moveTo>
                  <a:pt x="3513479" y="11583748"/>
                </a:moveTo>
                <a:lnTo>
                  <a:pt x="0" y="11583748"/>
                </a:lnTo>
                <a:lnTo>
                  <a:pt x="0" y="0"/>
                </a:lnTo>
                <a:lnTo>
                  <a:pt x="3513479" y="0"/>
                </a:lnTo>
                <a:lnTo>
                  <a:pt x="3513479" y="11583748"/>
                </a:lnTo>
                <a:close/>
              </a:path>
            </a:pathLst>
          </a:custGeom>
          <a:blipFill>
            <a:blip r:embed="rId3"/>
            <a:stretch>
              <a:fillRect l="-20686" t="0" r="-336423" b="-93"/>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5400000">
            <a:off x="4438636" y="4802688"/>
            <a:ext cx="8729104" cy="681625"/>
            <a:chOff x="0" y="0"/>
            <a:chExt cx="2299023" cy="179523"/>
          </a:xfrm>
        </p:grpSpPr>
        <p:sp>
          <p:nvSpPr>
            <p:cNvPr name="Freeform 3" id="3"/>
            <p:cNvSpPr/>
            <p:nvPr/>
          </p:nvSpPr>
          <p:spPr>
            <a:xfrm flipH="false" flipV="false" rot="0">
              <a:off x="0" y="0"/>
              <a:ext cx="2299023" cy="179523"/>
            </a:xfrm>
            <a:custGeom>
              <a:avLst/>
              <a:gdLst/>
              <a:ahLst/>
              <a:cxnLst/>
              <a:rect r="r" b="b" t="t" l="l"/>
              <a:pathLst>
                <a:path h="179523" w="2299023">
                  <a:moveTo>
                    <a:pt x="56762" y="0"/>
                  </a:moveTo>
                  <a:lnTo>
                    <a:pt x="2242261" y="0"/>
                  </a:lnTo>
                  <a:cubicBezTo>
                    <a:pt x="2257315" y="0"/>
                    <a:pt x="2271753" y="5980"/>
                    <a:pt x="2282398" y="16625"/>
                  </a:cubicBezTo>
                  <a:cubicBezTo>
                    <a:pt x="2293043" y="27270"/>
                    <a:pt x="2299023" y="41708"/>
                    <a:pt x="2299023" y="56762"/>
                  </a:cubicBezTo>
                  <a:lnTo>
                    <a:pt x="2299023" y="122760"/>
                  </a:lnTo>
                  <a:cubicBezTo>
                    <a:pt x="2299023" y="137815"/>
                    <a:pt x="2293043" y="152252"/>
                    <a:pt x="2282398" y="162897"/>
                  </a:cubicBezTo>
                  <a:cubicBezTo>
                    <a:pt x="2271753" y="173542"/>
                    <a:pt x="2257315" y="179523"/>
                    <a:pt x="2242261" y="179523"/>
                  </a:cubicBezTo>
                  <a:lnTo>
                    <a:pt x="56762" y="179523"/>
                  </a:lnTo>
                  <a:cubicBezTo>
                    <a:pt x="41708" y="179523"/>
                    <a:pt x="27270" y="173542"/>
                    <a:pt x="16625" y="162897"/>
                  </a:cubicBezTo>
                  <a:cubicBezTo>
                    <a:pt x="5980" y="152252"/>
                    <a:pt x="0" y="137815"/>
                    <a:pt x="0" y="122760"/>
                  </a:cubicBezTo>
                  <a:lnTo>
                    <a:pt x="0" y="56762"/>
                  </a:lnTo>
                  <a:cubicBezTo>
                    <a:pt x="0" y="41708"/>
                    <a:pt x="5980" y="27270"/>
                    <a:pt x="16625" y="16625"/>
                  </a:cubicBezTo>
                  <a:cubicBezTo>
                    <a:pt x="27270" y="5980"/>
                    <a:pt x="41708" y="0"/>
                    <a:pt x="56762" y="0"/>
                  </a:cubicBezTo>
                  <a:close/>
                </a:path>
              </a:pathLst>
            </a:custGeom>
            <a:solidFill>
              <a:srgbClr val="000000">
                <a:alpha val="0"/>
              </a:srgbClr>
            </a:solidFill>
            <a:ln w="38100" cap="rnd">
              <a:solidFill>
                <a:srgbClr val="E5E1DA"/>
              </a:solidFill>
              <a:prstDash val="solid"/>
              <a:round/>
            </a:ln>
          </p:spPr>
        </p:sp>
        <p:sp>
          <p:nvSpPr>
            <p:cNvPr name="TextBox 4" id="4"/>
            <p:cNvSpPr txBox="true"/>
            <p:nvPr/>
          </p:nvSpPr>
          <p:spPr>
            <a:xfrm>
              <a:off x="0" y="-38100"/>
              <a:ext cx="2299023" cy="217623"/>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8574588" y="926782"/>
            <a:ext cx="457200" cy="460655"/>
          </a:xfrm>
          <a:custGeom>
            <a:avLst/>
            <a:gdLst/>
            <a:ahLst/>
            <a:cxnLst/>
            <a:rect r="r" b="b" t="t" l="l"/>
            <a:pathLst>
              <a:path h="460655" w="457200">
                <a:moveTo>
                  <a:pt x="0" y="0"/>
                </a:moveTo>
                <a:lnTo>
                  <a:pt x="457200" y="0"/>
                </a:lnTo>
                <a:lnTo>
                  <a:pt x="457200" y="460655"/>
                </a:lnTo>
                <a:lnTo>
                  <a:pt x="0" y="460655"/>
                </a:lnTo>
                <a:lnTo>
                  <a:pt x="0" y="0"/>
                </a:lnTo>
                <a:close/>
              </a:path>
            </a:pathLst>
          </a:custGeom>
          <a:blipFill>
            <a:blip r:embed="rId2"/>
            <a:stretch>
              <a:fillRect l="0" t="0" r="0" b="0"/>
            </a:stretch>
          </a:blipFill>
        </p:spPr>
      </p:sp>
      <p:sp>
        <p:nvSpPr>
          <p:cNvPr name="Freeform 6" id="6"/>
          <p:cNvSpPr/>
          <p:nvPr/>
        </p:nvSpPr>
        <p:spPr>
          <a:xfrm flipH="false" flipV="false" rot="0">
            <a:off x="8574588" y="3197241"/>
            <a:ext cx="457200" cy="460655"/>
          </a:xfrm>
          <a:custGeom>
            <a:avLst/>
            <a:gdLst/>
            <a:ahLst/>
            <a:cxnLst/>
            <a:rect r="r" b="b" t="t" l="l"/>
            <a:pathLst>
              <a:path h="460655" w="457200">
                <a:moveTo>
                  <a:pt x="0" y="0"/>
                </a:moveTo>
                <a:lnTo>
                  <a:pt x="457200" y="0"/>
                </a:lnTo>
                <a:lnTo>
                  <a:pt x="457200" y="460655"/>
                </a:lnTo>
                <a:lnTo>
                  <a:pt x="0" y="460655"/>
                </a:lnTo>
                <a:lnTo>
                  <a:pt x="0" y="0"/>
                </a:lnTo>
                <a:close/>
              </a:path>
            </a:pathLst>
          </a:custGeom>
          <a:blipFill>
            <a:blip r:embed="rId2"/>
            <a:stretch>
              <a:fillRect l="0" t="0" r="0" b="0"/>
            </a:stretch>
          </a:blipFill>
        </p:spPr>
      </p:sp>
      <p:sp>
        <p:nvSpPr>
          <p:cNvPr name="Freeform 7" id="7"/>
          <p:cNvSpPr/>
          <p:nvPr/>
        </p:nvSpPr>
        <p:spPr>
          <a:xfrm flipH="false" flipV="false" rot="0">
            <a:off x="8574588" y="5467646"/>
            <a:ext cx="457200" cy="460655"/>
          </a:xfrm>
          <a:custGeom>
            <a:avLst/>
            <a:gdLst/>
            <a:ahLst/>
            <a:cxnLst/>
            <a:rect r="r" b="b" t="t" l="l"/>
            <a:pathLst>
              <a:path h="460655" w="457200">
                <a:moveTo>
                  <a:pt x="0" y="0"/>
                </a:moveTo>
                <a:lnTo>
                  <a:pt x="457200" y="0"/>
                </a:lnTo>
                <a:lnTo>
                  <a:pt x="457200" y="460655"/>
                </a:lnTo>
                <a:lnTo>
                  <a:pt x="0" y="460655"/>
                </a:lnTo>
                <a:lnTo>
                  <a:pt x="0" y="0"/>
                </a:lnTo>
                <a:close/>
              </a:path>
            </a:pathLst>
          </a:custGeom>
          <a:blipFill>
            <a:blip r:embed="rId2"/>
            <a:stretch>
              <a:fillRect l="0" t="0" r="0" b="0"/>
            </a:stretch>
          </a:blipFill>
        </p:spPr>
      </p:sp>
      <p:sp>
        <p:nvSpPr>
          <p:cNvPr name="Freeform 8" id="8"/>
          <p:cNvSpPr/>
          <p:nvPr/>
        </p:nvSpPr>
        <p:spPr>
          <a:xfrm flipH="false" flipV="false" rot="0">
            <a:off x="1028700" y="8361880"/>
            <a:ext cx="896420" cy="896420"/>
          </a:xfrm>
          <a:custGeom>
            <a:avLst/>
            <a:gdLst/>
            <a:ahLst/>
            <a:cxnLst/>
            <a:rect r="r" b="b" t="t" l="l"/>
            <a:pathLst>
              <a:path h="896420" w="896420">
                <a:moveTo>
                  <a:pt x="0" y="0"/>
                </a:moveTo>
                <a:lnTo>
                  <a:pt x="896420" y="0"/>
                </a:lnTo>
                <a:lnTo>
                  <a:pt x="896420" y="896420"/>
                </a:lnTo>
                <a:lnTo>
                  <a:pt x="0" y="89642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9" id="9"/>
          <p:cNvSpPr/>
          <p:nvPr/>
        </p:nvSpPr>
        <p:spPr>
          <a:xfrm flipH="false" flipV="false" rot="10435729">
            <a:off x="-696093" y="-3780464"/>
            <a:ext cx="7951775" cy="8527373"/>
          </a:xfrm>
          <a:custGeom>
            <a:avLst/>
            <a:gdLst/>
            <a:ahLst/>
            <a:cxnLst/>
            <a:rect r="r" b="b" t="t" l="l"/>
            <a:pathLst>
              <a:path h="8527373" w="7951775">
                <a:moveTo>
                  <a:pt x="0" y="0"/>
                </a:moveTo>
                <a:lnTo>
                  <a:pt x="7951775" y="0"/>
                </a:lnTo>
                <a:lnTo>
                  <a:pt x="7951775" y="8527373"/>
                </a:lnTo>
                <a:lnTo>
                  <a:pt x="0" y="8527373"/>
                </a:lnTo>
                <a:lnTo>
                  <a:pt x="0" y="0"/>
                </a:lnTo>
                <a:close/>
              </a:path>
            </a:pathLst>
          </a:custGeom>
          <a:blipFill>
            <a:blip r:embed="rId5"/>
            <a:stretch>
              <a:fillRect l="0" t="0" r="0" b="0"/>
            </a:stretch>
          </a:blipFill>
        </p:spPr>
      </p:sp>
      <p:sp>
        <p:nvSpPr>
          <p:cNvPr name="Freeform 10" id="10"/>
          <p:cNvSpPr/>
          <p:nvPr/>
        </p:nvSpPr>
        <p:spPr>
          <a:xfrm flipH="false" flipV="false" rot="0">
            <a:off x="8574588" y="7491095"/>
            <a:ext cx="457200" cy="460655"/>
          </a:xfrm>
          <a:custGeom>
            <a:avLst/>
            <a:gdLst/>
            <a:ahLst/>
            <a:cxnLst/>
            <a:rect r="r" b="b" t="t" l="l"/>
            <a:pathLst>
              <a:path h="460655" w="457200">
                <a:moveTo>
                  <a:pt x="0" y="0"/>
                </a:moveTo>
                <a:lnTo>
                  <a:pt x="457200" y="0"/>
                </a:lnTo>
                <a:lnTo>
                  <a:pt x="457200" y="460655"/>
                </a:lnTo>
                <a:lnTo>
                  <a:pt x="0" y="460655"/>
                </a:lnTo>
                <a:lnTo>
                  <a:pt x="0" y="0"/>
                </a:lnTo>
                <a:close/>
              </a:path>
            </a:pathLst>
          </a:custGeom>
          <a:blipFill>
            <a:blip r:embed="rId2"/>
            <a:stretch>
              <a:fillRect l="0" t="0" r="0" b="0"/>
            </a:stretch>
          </a:blipFill>
        </p:spPr>
      </p:sp>
      <p:sp>
        <p:nvSpPr>
          <p:cNvPr name="TextBox 11" id="11"/>
          <p:cNvSpPr txBox="true"/>
          <p:nvPr/>
        </p:nvSpPr>
        <p:spPr>
          <a:xfrm rot="0">
            <a:off x="9798106" y="860107"/>
            <a:ext cx="5199649" cy="879475"/>
          </a:xfrm>
          <a:prstGeom prst="rect">
            <a:avLst/>
          </a:prstGeom>
        </p:spPr>
        <p:txBody>
          <a:bodyPr anchor="t" rtlCol="false" tIns="0" lIns="0" bIns="0" rIns="0">
            <a:spAutoFit/>
          </a:bodyPr>
          <a:lstStyle/>
          <a:p>
            <a:pPr algn="l">
              <a:lnSpc>
                <a:spcPts val="3500"/>
              </a:lnSpc>
            </a:pPr>
            <a:r>
              <a:rPr lang="en-US" sz="2500" b="true">
                <a:solidFill>
                  <a:srgbClr val="FFD944"/>
                </a:solidFill>
                <a:latin typeface="Georgia Pro Bold"/>
                <a:ea typeface="Georgia Pro Bold"/>
                <a:cs typeface="Georgia Pro Bold"/>
                <a:sym typeface="Georgia Pro Bold"/>
              </a:rPr>
              <a:t>Content-Based Filtering</a:t>
            </a:r>
          </a:p>
          <a:p>
            <a:pPr algn="l">
              <a:lnSpc>
                <a:spcPts val="3500"/>
              </a:lnSpc>
              <a:spcBef>
                <a:spcPct val="0"/>
              </a:spcBef>
            </a:pPr>
          </a:p>
        </p:txBody>
      </p:sp>
      <p:sp>
        <p:nvSpPr>
          <p:cNvPr name="TextBox 12" id="12"/>
          <p:cNvSpPr txBox="true"/>
          <p:nvPr/>
        </p:nvSpPr>
        <p:spPr>
          <a:xfrm rot="0">
            <a:off x="9798106" y="1631944"/>
            <a:ext cx="7461194" cy="1108710"/>
          </a:xfrm>
          <a:prstGeom prst="rect">
            <a:avLst/>
          </a:prstGeom>
        </p:spPr>
        <p:txBody>
          <a:bodyPr anchor="t" rtlCol="false" tIns="0" lIns="0" bIns="0" rIns="0">
            <a:spAutoFit/>
          </a:bodyPr>
          <a:lstStyle/>
          <a:p>
            <a:pPr algn="l">
              <a:lnSpc>
                <a:spcPts val="2940"/>
              </a:lnSpc>
            </a:pPr>
            <a:r>
              <a:rPr lang="en-US" sz="2100" i="true">
                <a:solidFill>
                  <a:srgbClr val="E5E1DA"/>
                </a:solidFill>
                <a:latin typeface="Georgia Pro Italics"/>
                <a:ea typeface="Georgia Pro Italics"/>
                <a:cs typeface="Georgia Pro Italics"/>
                <a:sym typeface="Georgia Pro Italics"/>
              </a:rPr>
              <a:t>This approach recommends items similar to those a user has liked in the past, based on item features and user preferences.</a:t>
            </a:r>
          </a:p>
          <a:p>
            <a:pPr algn="l">
              <a:lnSpc>
                <a:spcPts val="2940"/>
              </a:lnSpc>
              <a:spcBef>
                <a:spcPct val="0"/>
              </a:spcBef>
            </a:pPr>
          </a:p>
        </p:txBody>
      </p:sp>
      <p:sp>
        <p:nvSpPr>
          <p:cNvPr name="TextBox 13" id="13"/>
          <p:cNvSpPr txBox="true"/>
          <p:nvPr/>
        </p:nvSpPr>
        <p:spPr>
          <a:xfrm rot="0">
            <a:off x="202643" y="6097270"/>
            <a:ext cx="7324593" cy="2816226"/>
          </a:xfrm>
          <a:prstGeom prst="rect">
            <a:avLst/>
          </a:prstGeom>
        </p:spPr>
        <p:txBody>
          <a:bodyPr anchor="t" rtlCol="false" tIns="0" lIns="0" bIns="0" rIns="0">
            <a:spAutoFit/>
          </a:bodyPr>
          <a:lstStyle/>
          <a:p>
            <a:pPr algn="ctr">
              <a:lnSpc>
                <a:spcPts val="5500"/>
              </a:lnSpc>
            </a:pPr>
            <a:r>
              <a:rPr lang="en-US" b="true" sz="5000" i="true">
                <a:solidFill>
                  <a:srgbClr val="FBF9F1"/>
                </a:solidFill>
                <a:latin typeface="Georgia Pro Bold Italics"/>
                <a:ea typeface="Georgia Pro Bold Italics"/>
                <a:cs typeface="Georgia Pro Bold Italics"/>
                <a:sym typeface="Georgia Pro Bold Italics"/>
              </a:rPr>
              <a:t>TYPES OF RECOMMENDATION SYSTEMS</a:t>
            </a:r>
          </a:p>
          <a:p>
            <a:pPr algn="ctr">
              <a:lnSpc>
                <a:spcPts val="5500"/>
              </a:lnSpc>
            </a:pPr>
          </a:p>
        </p:txBody>
      </p:sp>
      <p:sp>
        <p:nvSpPr>
          <p:cNvPr name="TextBox 14" id="14"/>
          <p:cNvSpPr txBox="true"/>
          <p:nvPr/>
        </p:nvSpPr>
        <p:spPr>
          <a:xfrm rot="0">
            <a:off x="9798106" y="3130566"/>
            <a:ext cx="5199649" cy="879475"/>
          </a:xfrm>
          <a:prstGeom prst="rect">
            <a:avLst/>
          </a:prstGeom>
        </p:spPr>
        <p:txBody>
          <a:bodyPr anchor="t" rtlCol="false" tIns="0" lIns="0" bIns="0" rIns="0">
            <a:spAutoFit/>
          </a:bodyPr>
          <a:lstStyle/>
          <a:p>
            <a:pPr algn="l">
              <a:lnSpc>
                <a:spcPts val="3500"/>
              </a:lnSpc>
            </a:pPr>
            <a:r>
              <a:rPr lang="en-US" sz="2500" b="true">
                <a:solidFill>
                  <a:srgbClr val="FFD944"/>
                </a:solidFill>
                <a:latin typeface="Georgia Pro Bold"/>
                <a:ea typeface="Georgia Pro Bold"/>
                <a:cs typeface="Georgia Pro Bold"/>
                <a:sym typeface="Georgia Pro Bold"/>
              </a:rPr>
              <a:t>Collaborative Filtering</a:t>
            </a:r>
          </a:p>
          <a:p>
            <a:pPr algn="l">
              <a:lnSpc>
                <a:spcPts val="3500"/>
              </a:lnSpc>
              <a:spcBef>
                <a:spcPct val="0"/>
              </a:spcBef>
            </a:pPr>
          </a:p>
        </p:txBody>
      </p:sp>
      <p:sp>
        <p:nvSpPr>
          <p:cNvPr name="TextBox 15" id="15"/>
          <p:cNvSpPr txBox="true"/>
          <p:nvPr/>
        </p:nvSpPr>
        <p:spPr>
          <a:xfrm rot="0">
            <a:off x="9798106" y="4065905"/>
            <a:ext cx="7461194" cy="1108710"/>
          </a:xfrm>
          <a:prstGeom prst="rect">
            <a:avLst/>
          </a:prstGeom>
        </p:spPr>
        <p:txBody>
          <a:bodyPr anchor="t" rtlCol="false" tIns="0" lIns="0" bIns="0" rIns="0">
            <a:spAutoFit/>
          </a:bodyPr>
          <a:lstStyle/>
          <a:p>
            <a:pPr algn="l">
              <a:lnSpc>
                <a:spcPts val="2940"/>
              </a:lnSpc>
            </a:pPr>
            <a:r>
              <a:rPr lang="en-US" sz="2100" i="true">
                <a:solidFill>
                  <a:srgbClr val="E5E1DA"/>
                </a:solidFill>
                <a:latin typeface="Georgia Pro Italics"/>
                <a:ea typeface="Georgia Pro Italics"/>
                <a:cs typeface="Georgia Pro Italics"/>
                <a:sym typeface="Georgia Pro Italics"/>
              </a:rPr>
              <a:t>This method relies on user behavior patterns and similarities between users to make recommendations.</a:t>
            </a:r>
          </a:p>
          <a:p>
            <a:pPr algn="l">
              <a:lnSpc>
                <a:spcPts val="2940"/>
              </a:lnSpc>
              <a:spcBef>
                <a:spcPct val="0"/>
              </a:spcBef>
            </a:pPr>
          </a:p>
        </p:txBody>
      </p:sp>
      <p:sp>
        <p:nvSpPr>
          <p:cNvPr name="TextBox 16" id="16"/>
          <p:cNvSpPr txBox="true"/>
          <p:nvPr/>
        </p:nvSpPr>
        <p:spPr>
          <a:xfrm rot="0">
            <a:off x="9798106" y="5400971"/>
            <a:ext cx="2334265" cy="1317625"/>
          </a:xfrm>
          <a:prstGeom prst="rect">
            <a:avLst/>
          </a:prstGeom>
        </p:spPr>
        <p:txBody>
          <a:bodyPr anchor="t" rtlCol="false" tIns="0" lIns="0" bIns="0" rIns="0">
            <a:spAutoFit/>
          </a:bodyPr>
          <a:lstStyle/>
          <a:p>
            <a:pPr algn="l">
              <a:lnSpc>
                <a:spcPts val="3500"/>
              </a:lnSpc>
            </a:pPr>
            <a:r>
              <a:rPr lang="en-US" sz="2500" b="true">
                <a:solidFill>
                  <a:srgbClr val="FFD944"/>
                </a:solidFill>
                <a:latin typeface="Georgia Pro Bold"/>
                <a:ea typeface="Georgia Pro Bold"/>
                <a:cs typeface="Georgia Pro Bold"/>
                <a:sym typeface="Georgia Pro Bold"/>
              </a:rPr>
              <a:t>Hybrid Systems</a:t>
            </a:r>
          </a:p>
          <a:p>
            <a:pPr algn="l">
              <a:lnSpc>
                <a:spcPts val="3500"/>
              </a:lnSpc>
              <a:spcBef>
                <a:spcPct val="0"/>
              </a:spcBef>
            </a:pPr>
          </a:p>
        </p:txBody>
      </p:sp>
      <p:sp>
        <p:nvSpPr>
          <p:cNvPr name="TextBox 17" id="17"/>
          <p:cNvSpPr txBox="true"/>
          <p:nvPr/>
        </p:nvSpPr>
        <p:spPr>
          <a:xfrm rot="0">
            <a:off x="9798106" y="6232821"/>
            <a:ext cx="7461194" cy="1108710"/>
          </a:xfrm>
          <a:prstGeom prst="rect">
            <a:avLst/>
          </a:prstGeom>
        </p:spPr>
        <p:txBody>
          <a:bodyPr anchor="t" rtlCol="false" tIns="0" lIns="0" bIns="0" rIns="0">
            <a:spAutoFit/>
          </a:bodyPr>
          <a:lstStyle/>
          <a:p>
            <a:pPr algn="l">
              <a:lnSpc>
                <a:spcPts val="2940"/>
              </a:lnSpc>
            </a:pPr>
            <a:r>
              <a:rPr lang="en-US" sz="2100" i="true">
                <a:solidFill>
                  <a:srgbClr val="E5E1DA"/>
                </a:solidFill>
                <a:latin typeface="Georgia Pro Italics"/>
                <a:ea typeface="Georgia Pro Italics"/>
                <a:cs typeface="Georgia Pro Italics"/>
                <a:sym typeface="Georgia Pro Italics"/>
              </a:rPr>
              <a:t>These systems combine multiple approaches to leverage the strengths of different recommendation techniques.</a:t>
            </a:r>
          </a:p>
          <a:p>
            <a:pPr algn="l">
              <a:lnSpc>
                <a:spcPts val="2940"/>
              </a:lnSpc>
              <a:spcBef>
                <a:spcPct val="0"/>
              </a:spcBef>
            </a:pPr>
          </a:p>
        </p:txBody>
      </p:sp>
      <p:sp>
        <p:nvSpPr>
          <p:cNvPr name="TextBox 18" id="18"/>
          <p:cNvSpPr txBox="true"/>
          <p:nvPr/>
        </p:nvSpPr>
        <p:spPr>
          <a:xfrm rot="0">
            <a:off x="9798106" y="7443470"/>
            <a:ext cx="8183993" cy="2594610"/>
          </a:xfrm>
          <a:prstGeom prst="rect">
            <a:avLst/>
          </a:prstGeom>
        </p:spPr>
        <p:txBody>
          <a:bodyPr anchor="t" rtlCol="false" tIns="0" lIns="0" bIns="0" rIns="0">
            <a:spAutoFit/>
          </a:bodyPr>
          <a:lstStyle/>
          <a:p>
            <a:pPr algn="l">
              <a:lnSpc>
                <a:spcPts val="2940"/>
              </a:lnSpc>
            </a:pPr>
            <a:r>
              <a:rPr lang="en-US" sz="2100" i="true">
                <a:solidFill>
                  <a:srgbClr val="FFFFFF"/>
                </a:solidFill>
                <a:latin typeface="Georgia Pro Italics"/>
                <a:ea typeface="Georgia Pro Italics"/>
                <a:cs typeface="Georgia Pro Italics"/>
                <a:sym typeface="Georgia Pro Italics"/>
              </a:rPr>
              <a:t>Each type of recommendation system has its unique advantages and use cases. Content-based filtering excels in scenarios with rich item metadata, while collaborative filtering shines in environments with extensive user interaction data. Hybrid systems aim to overcome the limitations of individual approaches by combining multiple techniques.</a:t>
            </a:r>
          </a:p>
          <a:p>
            <a:pPr algn="l">
              <a:lnSpc>
                <a:spcPts val="2940"/>
              </a:lnSpc>
              <a:spcBef>
                <a:spcPct val="0"/>
              </a:spcBef>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6989496">
            <a:off x="-4972204" y="-465512"/>
            <a:ext cx="11026567" cy="7966695"/>
          </a:xfrm>
          <a:custGeom>
            <a:avLst/>
            <a:gdLst/>
            <a:ahLst/>
            <a:cxnLst/>
            <a:rect r="r" b="b" t="t" l="l"/>
            <a:pathLst>
              <a:path h="7966695" w="11026567">
                <a:moveTo>
                  <a:pt x="0" y="0"/>
                </a:moveTo>
                <a:lnTo>
                  <a:pt x="11026567" y="0"/>
                </a:lnTo>
                <a:lnTo>
                  <a:pt x="11026567" y="7966695"/>
                </a:lnTo>
                <a:lnTo>
                  <a:pt x="0" y="7966695"/>
                </a:lnTo>
                <a:lnTo>
                  <a:pt x="0" y="0"/>
                </a:lnTo>
                <a:close/>
              </a:path>
            </a:pathLst>
          </a:custGeom>
          <a:blipFill>
            <a:blip r:embed="rId2"/>
            <a:stretch>
              <a:fillRect l="0" t="0" r="0" b="0"/>
            </a:stretch>
          </a:blipFill>
        </p:spPr>
      </p:sp>
      <p:grpSp>
        <p:nvGrpSpPr>
          <p:cNvPr name="Group 3" id="3"/>
          <p:cNvGrpSpPr/>
          <p:nvPr/>
        </p:nvGrpSpPr>
        <p:grpSpPr>
          <a:xfrm rot="0">
            <a:off x="2231345" y="516382"/>
            <a:ext cx="14159564" cy="1024635"/>
            <a:chOff x="0" y="0"/>
            <a:chExt cx="3729268" cy="269863"/>
          </a:xfrm>
        </p:grpSpPr>
        <p:sp>
          <p:nvSpPr>
            <p:cNvPr name="Freeform 4" id="4"/>
            <p:cNvSpPr/>
            <p:nvPr/>
          </p:nvSpPr>
          <p:spPr>
            <a:xfrm flipH="false" flipV="false" rot="0">
              <a:off x="0" y="0"/>
              <a:ext cx="3729268" cy="269863"/>
            </a:xfrm>
            <a:custGeom>
              <a:avLst/>
              <a:gdLst/>
              <a:ahLst/>
              <a:cxnLst/>
              <a:rect r="r" b="b" t="t" l="l"/>
              <a:pathLst>
                <a:path h="269863" w="3729268">
                  <a:moveTo>
                    <a:pt x="32806" y="0"/>
                  </a:moveTo>
                  <a:lnTo>
                    <a:pt x="3696462" y="0"/>
                  </a:lnTo>
                  <a:cubicBezTo>
                    <a:pt x="3705163" y="0"/>
                    <a:pt x="3713507" y="3456"/>
                    <a:pt x="3719659" y="9609"/>
                  </a:cubicBezTo>
                  <a:cubicBezTo>
                    <a:pt x="3725811" y="15761"/>
                    <a:pt x="3729268" y="24105"/>
                    <a:pt x="3729268" y="32806"/>
                  </a:cubicBezTo>
                  <a:lnTo>
                    <a:pt x="3729268" y="237057"/>
                  </a:lnTo>
                  <a:cubicBezTo>
                    <a:pt x="3729268" y="245758"/>
                    <a:pt x="3725811" y="254102"/>
                    <a:pt x="3719659" y="260254"/>
                  </a:cubicBezTo>
                  <a:cubicBezTo>
                    <a:pt x="3713507" y="266406"/>
                    <a:pt x="3705163" y="269863"/>
                    <a:pt x="3696462" y="269863"/>
                  </a:cubicBezTo>
                  <a:lnTo>
                    <a:pt x="32806" y="269863"/>
                  </a:lnTo>
                  <a:cubicBezTo>
                    <a:pt x="24105" y="269863"/>
                    <a:pt x="15761" y="266406"/>
                    <a:pt x="9609" y="260254"/>
                  </a:cubicBezTo>
                  <a:cubicBezTo>
                    <a:pt x="3456" y="254102"/>
                    <a:pt x="0" y="245758"/>
                    <a:pt x="0" y="237057"/>
                  </a:cubicBezTo>
                  <a:lnTo>
                    <a:pt x="0" y="32806"/>
                  </a:lnTo>
                  <a:cubicBezTo>
                    <a:pt x="0" y="24105"/>
                    <a:pt x="3456" y="15761"/>
                    <a:pt x="9609" y="9609"/>
                  </a:cubicBezTo>
                  <a:cubicBezTo>
                    <a:pt x="15761" y="3456"/>
                    <a:pt x="24105" y="0"/>
                    <a:pt x="32806" y="0"/>
                  </a:cubicBezTo>
                  <a:close/>
                </a:path>
              </a:pathLst>
            </a:custGeom>
            <a:solidFill>
              <a:srgbClr val="000000"/>
            </a:solidFill>
            <a:ln w="38100" cap="rnd">
              <a:solidFill>
                <a:srgbClr val="FBF9F1"/>
              </a:solidFill>
              <a:prstDash val="solid"/>
              <a:round/>
            </a:ln>
          </p:spPr>
        </p:sp>
        <p:sp>
          <p:nvSpPr>
            <p:cNvPr name="TextBox 5" id="5"/>
            <p:cNvSpPr txBox="true"/>
            <p:nvPr/>
          </p:nvSpPr>
          <p:spPr>
            <a:xfrm>
              <a:off x="0" y="-38100"/>
              <a:ext cx="3729268" cy="307963"/>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2967116">
            <a:off x="8691170" y="1377244"/>
            <a:ext cx="12892802" cy="9575242"/>
          </a:xfrm>
          <a:custGeom>
            <a:avLst/>
            <a:gdLst/>
            <a:ahLst/>
            <a:cxnLst/>
            <a:rect r="r" b="b" t="t" l="l"/>
            <a:pathLst>
              <a:path h="9575242" w="12892802">
                <a:moveTo>
                  <a:pt x="0" y="0"/>
                </a:moveTo>
                <a:lnTo>
                  <a:pt x="12892803" y="0"/>
                </a:lnTo>
                <a:lnTo>
                  <a:pt x="12892803" y="9575242"/>
                </a:lnTo>
                <a:lnTo>
                  <a:pt x="0" y="9575242"/>
                </a:lnTo>
                <a:lnTo>
                  <a:pt x="0" y="0"/>
                </a:lnTo>
                <a:close/>
              </a:path>
            </a:pathLst>
          </a:custGeom>
          <a:blipFill>
            <a:blip r:embed="rId2"/>
            <a:stretch>
              <a:fillRect l="0" t="0" r="-2793" b="0"/>
            </a:stretch>
          </a:blipFill>
        </p:spPr>
      </p:sp>
      <p:grpSp>
        <p:nvGrpSpPr>
          <p:cNvPr name="Group 7" id="7"/>
          <p:cNvGrpSpPr/>
          <p:nvPr/>
        </p:nvGrpSpPr>
        <p:grpSpPr>
          <a:xfrm rot="0">
            <a:off x="502980" y="7251386"/>
            <a:ext cx="13611905" cy="2424984"/>
            <a:chOff x="0" y="0"/>
            <a:chExt cx="3585029" cy="638679"/>
          </a:xfrm>
        </p:grpSpPr>
        <p:sp>
          <p:nvSpPr>
            <p:cNvPr name="Freeform 8" id="8"/>
            <p:cNvSpPr/>
            <p:nvPr/>
          </p:nvSpPr>
          <p:spPr>
            <a:xfrm flipH="false" flipV="false" rot="0">
              <a:off x="0" y="0"/>
              <a:ext cx="3585028" cy="638679"/>
            </a:xfrm>
            <a:custGeom>
              <a:avLst/>
              <a:gdLst/>
              <a:ahLst/>
              <a:cxnLst/>
              <a:rect r="r" b="b" t="t" l="l"/>
              <a:pathLst>
                <a:path h="638679" w="3585028">
                  <a:moveTo>
                    <a:pt x="11375" y="0"/>
                  </a:moveTo>
                  <a:lnTo>
                    <a:pt x="3573653" y="0"/>
                  </a:lnTo>
                  <a:cubicBezTo>
                    <a:pt x="3576670" y="0"/>
                    <a:pt x="3579563" y="1198"/>
                    <a:pt x="3581697" y="3332"/>
                  </a:cubicBezTo>
                  <a:cubicBezTo>
                    <a:pt x="3583830" y="5465"/>
                    <a:pt x="3585028" y="8358"/>
                    <a:pt x="3585028" y="11375"/>
                  </a:cubicBezTo>
                  <a:lnTo>
                    <a:pt x="3585028" y="627304"/>
                  </a:lnTo>
                  <a:cubicBezTo>
                    <a:pt x="3585028" y="633586"/>
                    <a:pt x="3579936" y="638679"/>
                    <a:pt x="3573653" y="638679"/>
                  </a:cubicBezTo>
                  <a:lnTo>
                    <a:pt x="11375" y="638679"/>
                  </a:lnTo>
                  <a:cubicBezTo>
                    <a:pt x="8358" y="638679"/>
                    <a:pt x="5465" y="637481"/>
                    <a:pt x="3332" y="635347"/>
                  </a:cubicBezTo>
                  <a:cubicBezTo>
                    <a:pt x="1198" y="633214"/>
                    <a:pt x="0" y="630321"/>
                    <a:pt x="0" y="627304"/>
                  </a:cubicBezTo>
                  <a:lnTo>
                    <a:pt x="0" y="11375"/>
                  </a:lnTo>
                  <a:cubicBezTo>
                    <a:pt x="0" y="5093"/>
                    <a:pt x="5093" y="0"/>
                    <a:pt x="11375" y="0"/>
                  </a:cubicBezTo>
                  <a:close/>
                </a:path>
              </a:pathLst>
            </a:custGeom>
            <a:solidFill>
              <a:srgbClr val="FBF9F1"/>
            </a:solidFill>
            <a:ln w="38100" cap="sq">
              <a:solidFill>
                <a:srgbClr val="FBF9F1"/>
              </a:solidFill>
              <a:prstDash val="solid"/>
              <a:miter/>
            </a:ln>
          </p:spPr>
        </p:sp>
        <p:sp>
          <p:nvSpPr>
            <p:cNvPr name="TextBox 9" id="9"/>
            <p:cNvSpPr txBox="true"/>
            <p:nvPr/>
          </p:nvSpPr>
          <p:spPr>
            <a:xfrm>
              <a:off x="0" y="-38100"/>
              <a:ext cx="3585029" cy="676779"/>
            </a:xfrm>
            <a:prstGeom prst="rect">
              <a:avLst/>
            </a:prstGeom>
          </p:spPr>
          <p:txBody>
            <a:bodyPr anchor="ctr" rtlCol="false" tIns="50800" lIns="50800" bIns="50800" rIns="50800"/>
            <a:lstStyle/>
            <a:p>
              <a:pPr algn="ctr">
                <a:lnSpc>
                  <a:spcPts val="2659"/>
                </a:lnSpc>
              </a:pPr>
            </a:p>
          </p:txBody>
        </p:sp>
      </p:grpSp>
      <p:sp>
        <p:nvSpPr>
          <p:cNvPr name="Freeform 10" id="10"/>
          <p:cNvSpPr/>
          <p:nvPr/>
        </p:nvSpPr>
        <p:spPr>
          <a:xfrm flipH="false" flipV="false" rot="0">
            <a:off x="2758562" y="798373"/>
            <a:ext cx="457200" cy="460655"/>
          </a:xfrm>
          <a:custGeom>
            <a:avLst/>
            <a:gdLst/>
            <a:ahLst/>
            <a:cxnLst/>
            <a:rect r="r" b="b" t="t" l="l"/>
            <a:pathLst>
              <a:path h="460655" w="457200">
                <a:moveTo>
                  <a:pt x="0" y="0"/>
                </a:moveTo>
                <a:lnTo>
                  <a:pt x="457200" y="0"/>
                </a:lnTo>
                <a:lnTo>
                  <a:pt x="457200" y="460654"/>
                </a:lnTo>
                <a:lnTo>
                  <a:pt x="0" y="460654"/>
                </a:lnTo>
                <a:lnTo>
                  <a:pt x="0" y="0"/>
                </a:lnTo>
                <a:close/>
              </a:path>
            </a:pathLst>
          </a:custGeom>
          <a:blipFill>
            <a:blip r:embed="rId3"/>
            <a:stretch>
              <a:fillRect l="0" t="0" r="0" b="0"/>
            </a:stretch>
          </a:blipFill>
        </p:spPr>
      </p:sp>
      <p:grpSp>
        <p:nvGrpSpPr>
          <p:cNvPr name="Group 11" id="11"/>
          <p:cNvGrpSpPr/>
          <p:nvPr/>
        </p:nvGrpSpPr>
        <p:grpSpPr>
          <a:xfrm rot="0">
            <a:off x="4577413" y="1969939"/>
            <a:ext cx="5299710" cy="3973841"/>
            <a:chOff x="0" y="0"/>
            <a:chExt cx="1395808" cy="1046608"/>
          </a:xfrm>
        </p:grpSpPr>
        <p:sp>
          <p:nvSpPr>
            <p:cNvPr name="Freeform 12" id="12"/>
            <p:cNvSpPr/>
            <p:nvPr/>
          </p:nvSpPr>
          <p:spPr>
            <a:xfrm flipH="false" flipV="false" rot="0">
              <a:off x="0" y="0"/>
              <a:ext cx="1395808" cy="1046608"/>
            </a:xfrm>
            <a:custGeom>
              <a:avLst/>
              <a:gdLst/>
              <a:ahLst/>
              <a:cxnLst/>
              <a:rect r="r" b="b" t="t" l="l"/>
              <a:pathLst>
                <a:path h="1046608" w="1395808">
                  <a:moveTo>
                    <a:pt x="29216" y="0"/>
                  </a:moveTo>
                  <a:lnTo>
                    <a:pt x="1366592" y="0"/>
                  </a:lnTo>
                  <a:cubicBezTo>
                    <a:pt x="1374341" y="0"/>
                    <a:pt x="1381772" y="3078"/>
                    <a:pt x="1387251" y="8557"/>
                  </a:cubicBezTo>
                  <a:cubicBezTo>
                    <a:pt x="1392730" y="14036"/>
                    <a:pt x="1395808" y="21468"/>
                    <a:pt x="1395808" y="29216"/>
                  </a:cubicBezTo>
                  <a:lnTo>
                    <a:pt x="1395808" y="1017392"/>
                  </a:lnTo>
                  <a:cubicBezTo>
                    <a:pt x="1395808" y="1025141"/>
                    <a:pt x="1392730" y="1032572"/>
                    <a:pt x="1387251" y="1038051"/>
                  </a:cubicBezTo>
                  <a:cubicBezTo>
                    <a:pt x="1381772" y="1043530"/>
                    <a:pt x="1374341" y="1046608"/>
                    <a:pt x="1366592" y="1046608"/>
                  </a:cubicBezTo>
                  <a:lnTo>
                    <a:pt x="29216" y="1046608"/>
                  </a:lnTo>
                  <a:cubicBezTo>
                    <a:pt x="21468" y="1046608"/>
                    <a:pt x="14036" y="1043530"/>
                    <a:pt x="8557" y="1038051"/>
                  </a:cubicBezTo>
                  <a:cubicBezTo>
                    <a:pt x="3078" y="1032572"/>
                    <a:pt x="0" y="1025141"/>
                    <a:pt x="0" y="1017392"/>
                  </a:cubicBezTo>
                  <a:lnTo>
                    <a:pt x="0" y="29216"/>
                  </a:lnTo>
                  <a:cubicBezTo>
                    <a:pt x="0" y="21468"/>
                    <a:pt x="3078" y="14036"/>
                    <a:pt x="8557" y="8557"/>
                  </a:cubicBezTo>
                  <a:cubicBezTo>
                    <a:pt x="14036" y="3078"/>
                    <a:pt x="21468" y="0"/>
                    <a:pt x="29216" y="0"/>
                  </a:cubicBezTo>
                  <a:close/>
                </a:path>
              </a:pathLst>
            </a:custGeom>
            <a:solidFill>
              <a:srgbClr val="FBF9F1"/>
            </a:solidFill>
            <a:ln w="38100" cap="sq">
              <a:solidFill>
                <a:srgbClr val="FBF9F1"/>
              </a:solidFill>
              <a:prstDash val="solid"/>
              <a:miter/>
            </a:ln>
          </p:spPr>
        </p:sp>
        <p:sp>
          <p:nvSpPr>
            <p:cNvPr name="TextBox 13" id="13"/>
            <p:cNvSpPr txBox="true"/>
            <p:nvPr/>
          </p:nvSpPr>
          <p:spPr>
            <a:xfrm>
              <a:off x="0" y="-38100"/>
              <a:ext cx="1395808" cy="1084708"/>
            </a:xfrm>
            <a:prstGeom prst="rect">
              <a:avLst/>
            </a:prstGeom>
          </p:spPr>
          <p:txBody>
            <a:bodyPr anchor="ctr" rtlCol="false" tIns="50800" lIns="50800" bIns="50800" rIns="50800"/>
            <a:lstStyle/>
            <a:p>
              <a:pPr algn="ctr" marL="410209" indent="-205105" lvl="1">
                <a:lnSpc>
                  <a:spcPts val="2659"/>
                </a:lnSpc>
                <a:buAutoNum type="arabicPeriod" startAt="1"/>
              </a:pPr>
            </a:p>
          </p:txBody>
        </p:sp>
      </p:grpSp>
      <p:sp>
        <p:nvSpPr>
          <p:cNvPr name="Freeform 14" id="14"/>
          <p:cNvSpPr/>
          <p:nvPr/>
        </p:nvSpPr>
        <p:spPr>
          <a:xfrm flipH="false" flipV="false" rot="0">
            <a:off x="16608890" y="8703795"/>
            <a:ext cx="972575" cy="972575"/>
          </a:xfrm>
          <a:custGeom>
            <a:avLst/>
            <a:gdLst/>
            <a:ahLst/>
            <a:cxnLst/>
            <a:rect r="r" b="b" t="t" l="l"/>
            <a:pathLst>
              <a:path h="972575" w="972575">
                <a:moveTo>
                  <a:pt x="0" y="0"/>
                </a:moveTo>
                <a:lnTo>
                  <a:pt x="972575" y="0"/>
                </a:lnTo>
                <a:lnTo>
                  <a:pt x="972575" y="972575"/>
                </a:lnTo>
                <a:lnTo>
                  <a:pt x="0" y="97257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5" id="15"/>
          <p:cNvSpPr/>
          <p:nvPr/>
        </p:nvSpPr>
        <p:spPr>
          <a:xfrm flipH="false" flipV="false" rot="0">
            <a:off x="13936842" y="3193986"/>
            <a:ext cx="3197042" cy="3638300"/>
          </a:xfrm>
          <a:custGeom>
            <a:avLst/>
            <a:gdLst/>
            <a:ahLst/>
            <a:cxnLst/>
            <a:rect r="r" b="b" t="t" l="l"/>
            <a:pathLst>
              <a:path h="3638300" w="3197042">
                <a:moveTo>
                  <a:pt x="0" y="0"/>
                </a:moveTo>
                <a:lnTo>
                  <a:pt x="3197042" y="0"/>
                </a:lnTo>
                <a:lnTo>
                  <a:pt x="3197042" y="3638300"/>
                </a:lnTo>
                <a:lnTo>
                  <a:pt x="0" y="3638300"/>
                </a:lnTo>
                <a:lnTo>
                  <a:pt x="0" y="0"/>
                </a:lnTo>
                <a:close/>
              </a:path>
            </a:pathLst>
          </a:custGeom>
          <a:blipFill>
            <a:blip r:embed="rId6"/>
            <a:stretch>
              <a:fillRect l="-4037" t="-1707" r="0" b="-1707"/>
            </a:stretch>
          </a:blipFill>
        </p:spPr>
      </p:sp>
      <p:sp>
        <p:nvSpPr>
          <p:cNvPr name="TextBox 16" id="16"/>
          <p:cNvSpPr txBox="true"/>
          <p:nvPr/>
        </p:nvSpPr>
        <p:spPr>
          <a:xfrm rot="0">
            <a:off x="3785670" y="544512"/>
            <a:ext cx="12605238" cy="863601"/>
          </a:xfrm>
          <a:prstGeom prst="rect">
            <a:avLst/>
          </a:prstGeom>
        </p:spPr>
        <p:txBody>
          <a:bodyPr anchor="t" rtlCol="false" tIns="0" lIns="0" bIns="0" rIns="0">
            <a:spAutoFit/>
          </a:bodyPr>
          <a:lstStyle/>
          <a:p>
            <a:pPr algn="l">
              <a:lnSpc>
                <a:spcPts val="6999"/>
              </a:lnSpc>
              <a:spcBef>
                <a:spcPct val="0"/>
              </a:spcBef>
            </a:pPr>
            <a:r>
              <a:rPr lang="en-US" b="true" sz="4999" i="true">
                <a:solidFill>
                  <a:srgbClr val="FBF9F1"/>
                </a:solidFill>
                <a:latin typeface="Georgia Pro Bold Italics"/>
                <a:ea typeface="Georgia Pro Bold Italics"/>
                <a:cs typeface="Georgia Pro Bold Italics"/>
                <a:sym typeface="Georgia Pro Bold Italics"/>
              </a:rPr>
              <a:t>CONTENT-BASED FILTERING</a:t>
            </a:r>
          </a:p>
        </p:txBody>
      </p:sp>
      <p:sp>
        <p:nvSpPr>
          <p:cNvPr name="TextBox 17" id="17"/>
          <p:cNvSpPr txBox="true"/>
          <p:nvPr/>
        </p:nvSpPr>
        <p:spPr>
          <a:xfrm rot="0">
            <a:off x="502980" y="7412363"/>
            <a:ext cx="12944134" cy="2091690"/>
          </a:xfrm>
          <a:prstGeom prst="rect">
            <a:avLst/>
          </a:prstGeom>
        </p:spPr>
        <p:txBody>
          <a:bodyPr anchor="t" rtlCol="false" tIns="0" lIns="0" bIns="0" rIns="0">
            <a:spAutoFit/>
          </a:bodyPr>
          <a:lstStyle/>
          <a:p>
            <a:pPr algn="l" marL="518158" indent="-259079" lvl="1">
              <a:lnSpc>
                <a:spcPts val="3359"/>
              </a:lnSpc>
              <a:buFont typeface="Arial"/>
              <a:buChar char="•"/>
            </a:pPr>
            <a:r>
              <a:rPr lang="en-US" sz="2399" i="true">
                <a:solidFill>
                  <a:srgbClr val="000000"/>
                </a:solidFill>
                <a:latin typeface="Georgia Pro Italics"/>
                <a:ea typeface="Georgia Pro Italics"/>
                <a:cs typeface="Georgia Pro Italics"/>
                <a:sym typeface="Georgia Pro Italics"/>
              </a:rPr>
              <a:t>Content-based filtering focuses on the characteristics of items and the preferences of individual users. This approach is particularly effective when dealing with new items or users with unique tastes. However, it may struggle with serendipitous discoveries and can be limited by the quality and depth of item metadata.</a:t>
            </a:r>
          </a:p>
          <a:p>
            <a:pPr algn="l">
              <a:lnSpc>
                <a:spcPts val="3359"/>
              </a:lnSpc>
              <a:spcBef>
                <a:spcPct val="0"/>
              </a:spcBef>
            </a:pPr>
          </a:p>
        </p:txBody>
      </p:sp>
      <p:sp>
        <p:nvSpPr>
          <p:cNvPr name="TextBox 18" id="18"/>
          <p:cNvSpPr txBox="true"/>
          <p:nvPr/>
        </p:nvSpPr>
        <p:spPr>
          <a:xfrm rot="0">
            <a:off x="4577413" y="2041555"/>
            <a:ext cx="5943680" cy="4433069"/>
          </a:xfrm>
          <a:prstGeom prst="rect">
            <a:avLst/>
          </a:prstGeom>
        </p:spPr>
        <p:txBody>
          <a:bodyPr anchor="t" rtlCol="false" tIns="0" lIns="0" bIns="0" rIns="0">
            <a:spAutoFit/>
          </a:bodyPr>
          <a:lstStyle/>
          <a:p>
            <a:pPr algn="l" marL="579998" indent="-289999" lvl="1">
              <a:lnSpc>
                <a:spcPts val="6716"/>
              </a:lnSpc>
              <a:buAutoNum type="arabicPeriod" startAt="1"/>
            </a:pPr>
            <a:r>
              <a:rPr lang="en-US" b="true" sz="2686" i="true">
                <a:solidFill>
                  <a:srgbClr val="000000"/>
                </a:solidFill>
                <a:latin typeface="Georgia Pro Bold Italics"/>
                <a:ea typeface="Georgia Pro Bold Italics"/>
                <a:cs typeface="Georgia Pro Bold Italics"/>
                <a:sym typeface="Georgia Pro Bold Italics"/>
              </a:rPr>
              <a:t> Item Analysis</a:t>
            </a:r>
          </a:p>
          <a:p>
            <a:pPr algn="l" marL="579998" indent="-289999" lvl="1">
              <a:lnSpc>
                <a:spcPts val="6716"/>
              </a:lnSpc>
              <a:buAutoNum type="arabicPeriod" startAt="1"/>
            </a:pPr>
            <a:r>
              <a:rPr lang="en-US" b="true" sz="2686" i="true">
                <a:solidFill>
                  <a:srgbClr val="000000"/>
                </a:solidFill>
                <a:latin typeface="Georgia Pro Bold Italics"/>
                <a:ea typeface="Georgia Pro Bold Italics"/>
                <a:cs typeface="Georgia Pro Bold Italics"/>
                <a:sym typeface="Georgia Pro Bold Italics"/>
              </a:rPr>
              <a:t>Similarity Matching</a:t>
            </a:r>
          </a:p>
          <a:p>
            <a:pPr algn="l" marL="579998" indent="-289999" lvl="1">
              <a:lnSpc>
                <a:spcPts val="6716"/>
              </a:lnSpc>
              <a:buAutoNum type="arabicPeriod" startAt="1"/>
            </a:pPr>
            <a:r>
              <a:rPr lang="en-US" b="true" sz="2686" i="true">
                <a:solidFill>
                  <a:srgbClr val="000000"/>
                </a:solidFill>
                <a:latin typeface="Georgia Pro Bold Italics"/>
                <a:ea typeface="Georgia Pro Bold Italics"/>
                <a:cs typeface="Georgia Pro Bold Italics"/>
                <a:sym typeface="Georgia Pro Bold Italics"/>
              </a:rPr>
              <a:t>User Profile Creation</a:t>
            </a:r>
          </a:p>
          <a:p>
            <a:pPr algn="l" marL="579998" indent="-289999" lvl="1">
              <a:lnSpc>
                <a:spcPts val="6716"/>
              </a:lnSpc>
              <a:buAutoNum type="arabicPeriod" startAt="1"/>
            </a:pPr>
            <a:r>
              <a:rPr lang="en-US" b="true" sz="2686" i="true">
                <a:solidFill>
                  <a:srgbClr val="000000"/>
                </a:solidFill>
                <a:latin typeface="Georgia Pro Bold Italics"/>
                <a:ea typeface="Georgia Pro Bold Italics"/>
                <a:cs typeface="Georgia Pro Bold Italics"/>
                <a:sym typeface="Georgia Pro Bold Italics"/>
              </a:rPr>
              <a:t>Recommendation Generation</a:t>
            </a:r>
          </a:p>
          <a:p>
            <a:pPr algn="l">
              <a:lnSpc>
                <a:spcPts val="3760"/>
              </a:lnSpc>
            </a:pPr>
          </a:p>
          <a:p>
            <a:pPr algn="l">
              <a:lnSpc>
                <a:spcPts val="3760"/>
              </a:lnSpc>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16181678" y="8878331"/>
            <a:ext cx="896420" cy="896420"/>
          </a:xfrm>
          <a:custGeom>
            <a:avLst/>
            <a:gdLst/>
            <a:ahLst/>
            <a:cxnLst/>
            <a:rect r="r" b="b" t="t" l="l"/>
            <a:pathLst>
              <a:path h="896420" w="896420">
                <a:moveTo>
                  <a:pt x="0" y="0"/>
                </a:moveTo>
                <a:lnTo>
                  <a:pt x="896420" y="0"/>
                </a:lnTo>
                <a:lnTo>
                  <a:pt x="896420" y="896420"/>
                </a:lnTo>
                <a:lnTo>
                  <a:pt x="0" y="89642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0435729">
            <a:off x="-696093" y="-3780464"/>
            <a:ext cx="7951775" cy="8527373"/>
          </a:xfrm>
          <a:custGeom>
            <a:avLst/>
            <a:gdLst/>
            <a:ahLst/>
            <a:cxnLst/>
            <a:rect r="r" b="b" t="t" l="l"/>
            <a:pathLst>
              <a:path h="8527373" w="7951775">
                <a:moveTo>
                  <a:pt x="0" y="0"/>
                </a:moveTo>
                <a:lnTo>
                  <a:pt x="7951775" y="0"/>
                </a:lnTo>
                <a:lnTo>
                  <a:pt x="7951775" y="8527373"/>
                </a:lnTo>
                <a:lnTo>
                  <a:pt x="0" y="8527373"/>
                </a:lnTo>
                <a:lnTo>
                  <a:pt x="0" y="0"/>
                </a:lnTo>
                <a:close/>
              </a:path>
            </a:pathLst>
          </a:custGeom>
          <a:blipFill>
            <a:blip r:embed="rId4"/>
            <a:stretch>
              <a:fillRect l="0" t="0" r="0" b="0"/>
            </a:stretch>
          </a:blipFill>
        </p:spPr>
      </p:sp>
      <p:sp>
        <p:nvSpPr>
          <p:cNvPr name="Freeform 4" id="4"/>
          <p:cNvSpPr/>
          <p:nvPr/>
        </p:nvSpPr>
        <p:spPr>
          <a:xfrm flipH="false" flipV="false" rot="0">
            <a:off x="4197864" y="4241021"/>
            <a:ext cx="2038204" cy="499428"/>
          </a:xfrm>
          <a:custGeom>
            <a:avLst/>
            <a:gdLst/>
            <a:ahLst/>
            <a:cxnLst/>
            <a:rect r="r" b="b" t="t" l="l"/>
            <a:pathLst>
              <a:path h="499428" w="2038204">
                <a:moveTo>
                  <a:pt x="0" y="0"/>
                </a:moveTo>
                <a:lnTo>
                  <a:pt x="2038204" y="0"/>
                </a:lnTo>
                <a:lnTo>
                  <a:pt x="2038204" y="499427"/>
                </a:lnTo>
                <a:lnTo>
                  <a:pt x="0" y="499427"/>
                </a:lnTo>
                <a:lnTo>
                  <a:pt x="0" y="0"/>
                </a:lnTo>
                <a:close/>
              </a:path>
            </a:pathLst>
          </a:custGeom>
          <a:blipFill>
            <a:blip r:embed="rId5"/>
            <a:stretch>
              <a:fillRect l="0" t="0" r="0" b="0"/>
            </a:stretch>
          </a:blipFill>
        </p:spPr>
      </p:sp>
      <p:sp>
        <p:nvSpPr>
          <p:cNvPr name="Freeform 5" id="5"/>
          <p:cNvSpPr/>
          <p:nvPr/>
        </p:nvSpPr>
        <p:spPr>
          <a:xfrm flipH="false" flipV="false" rot="0">
            <a:off x="767995" y="7796312"/>
            <a:ext cx="2256693" cy="552964"/>
          </a:xfrm>
          <a:custGeom>
            <a:avLst/>
            <a:gdLst/>
            <a:ahLst/>
            <a:cxnLst/>
            <a:rect r="r" b="b" t="t" l="l"/>
            <a:pathLst>
              <a:path h="552964" w="2256693">
                <a:moveTo>
                  <a:pt x="0" y="0"/>
                </a:moveTo>
                <a:lnTo>
                  <a:pt x="2256693" y="0"/>
                </a:lnTo>
                <a:lnTo>
                  <a:pt x="2256693" y="552965"/>
                </a:lnTo>
                <a:lnTo>
                  <a:pt x="0" y="552965"/>
                </a:lnTo>
                <a:lnTo>
                  <a:pt x="0" y="0"/>
                </a:lnTo>
                <a:close/>
              </a:path>
            </a:pathLst>
          </a:custGeom>
          <a:blipFill>
            <a:blip r:embed="rId6"/>
            <a:stretch>
              <a:fillRect l="0" t="0" r="0" b="0"/>
            </a:stretch>
          </a:blipFill>
        </p:spPr>
      </p:sp>
      <p:sp>
        <p:nvSpPr>
          <p:cNvPr name="Freeform 6" id="6"/>
          <p:cNvSpPr/>
          <p:nvPr/>
        </p:nvSpPr>
        <p:spPr>
          <a:xfrm flipH="false" flipV="false" rot="0">
            <a:off x="12991140" y="2025975"/>
            <a:ext cx="4990457" cy="3117525"/>
          </a:xfrm>
          <a:custGeom>
            <a:avLst/>
            <a:gdLst/>
            <a:ahLst/>
            <a:cxnLst/>
            <a:rect r="r" b="b" t="t" l="l"/>
            <a:pathLst>
              <a:path h="3117525" w="4990457">
                <a:moveTo>
                  <a:pt x="0" y="0"/>
                </a:moveTo>
                <a:lnTo>
                  <a:pt x="4990458" y="0"/>
                </a:lnTo>
                <a:lnTo>
                  <a:pt x="4990458" y="3117525"/>
                </a:lnTo>
                <a:lnTo>
                  <a:pt x="0" y="3117525"/>
                </a:lnTo>
                <a:lnTo>
                  <a:pt x="0" y="0"/>
                </a:lnTo>
                <a:close/>
              </a:path>
            </a:pathLst>
          </a:custGeom>
          <a:blipFill>
            <a:blip r:embed="rId7"/>
            <a:stretch>
              <a:fillRect l="0" t="0" r="0" b="0"/>
            </a:stretch>
          </a:blipFill>
        </p:spPr>
      </p:sp>
      <p:sp>
        <p:nvSpPr>
          <p:cNvPr name="Freeform 7" id="7"/>
          <p:cNvSpPr/>
          <p:nvPr/>
        </p:nvSpPr>
        <p:spPr>
          <a:xfrm flipH="false" flipV="false" rot="0">
            <a:off x="5878389" y="1997400"/>
            <a:ext cx="2050072" cy="502336"/>
          </a:xfrm>
          <a:custGeom>
            <a:avLst/>
            <a:gdLst/>
            <a:ahLst/>
            <a:cxnLst/>
            <a:rect r="r" b="b" t="t" l="l"/>
            <a:pathLst>
              <a:path h="502336" w="2050072">
                <a:moveTo>
                  <a:pt x="0" y="0"/>
                </a:moveTo>
                <a:lnTo>
                  <a:pt x="2050072" y="0"/>
                </a:lnTo>
                <a:lnTo>
                  <a:pt x="2050072" y="502335"/>
                </a:lnTo>
                <a:lnTo>
                  <a:pt x="0" y="502335"/>
                </a:lnTo>
                <a:lnTo>
                  <a:pt x="0" y="0"/>
                </a:lnTo>
                <a:close/>
              </a:path>
            </a:pathLst>
          </a:custGeom>
          <a:blipFill>
            <a:blip r:embed="rId8"/>
            <a:stretch>
              <a:fillRect l="0" t="0" r="0" b="0"/>
            </a:stretch>
          </a:blipFill>
        </p:spPr>
      </p:sp>
      <p:sp>
        <p:nvSpPr>
          <p:cNvPr name="Freeform 8" id="8"/>
          <p:cNvSpPr/>
          <p:nvPr/>
        </p:nvSpPr>
        <p:spPr>
          <a:xfrm flipH="false" flipV="false" rot="0">
            <a:off x="767995" y="5364119"/>
            <a:ext cx="2256693" cy="552964"/>
          </a:xfrm>
          <a:custGeom>
            <a:avLst/>
            <a:gdLst/>
            <a:ahLst/>
            <a:cxnLst/>
            <a:rect r="r" b="b" t="t" l="l"/>
            <a:pathLst>
              <a:path h="552964" w="2256693">
                <a:moveTo>
                  <a:pt x="0" y="0"/>
                </a:moveTo>
                <a:lnTo>
                  <a:pt x="2256693" y="0"/>
                </a:lnTo>
                <a:lnTo>
                  <a:pt x="2256693" y="552965"/>
                </a:lnTo>
                <a:lnTo>
                  <a:pt x="0" y="552965"/>
                </a:lnTo>
                <a:lnTo>
                  <a:pt x="0" y="0"/>
                </a:lnTo>
                <a:close/>
              </a:path>
            </a:pathLst>
          </a:custGeom>
          <a:blipFill>
            <a:blip r:embed="rId9"/>
            <a:stretch>
              <a:fillRect l="0" t="0" r="0" b="0"/>
            </a:stretch>
          </a:blipFill>
        </p:spPr>
      </p:sp>
      <p:sp>
        <p:nvSpPr>
          <p:cNvPr name="TextBox 9" id="9"/>
          <p:cNvSpPr txBox="true"/>
          <p:nvPr/>
        </p:nvSpPr>
        <p:spPr>
          <a:xfrm rot="0">
            <a:off x="5878389" y="2557145"/>
            <a:ext cx="4041761" cy="879475"/>
          </a:xfrm>
          <a:prstGeom prst="rect">
            <a:avLst/>
          </a:prstGeom>
        </p:spPr>
        <p:txBody>
          <a:bodyPr anchor="t" rtlCol="false" tIns="0" lIns="0" bIns="0" rIns="0">
            <a:spAutoFit/>
          </a:bodyPr>
          <a:lstStyle/>
          <a:p>
            <a:pPr algn="l">
              <a:lnSpc>
                <a:spcPts val="3500"/>
              </a:lnSpc>
            </a:pPr>
            <a:r>
              <a:rPr lang="en-US" sz="2500" i="true" b="true">
                <a:solidFill>
                  <a:srgbClr val="FFD944"/>
                </a:solidFill>
                <a:latin typeface="Georgia Pro Bold Italics"/>
                <a:ea typeface="Georgia Pro Bold Italics"/>
                <a:cs typeface="Georgia Pro Bold Italics"/>
                <a:sym typeface="Georgia Pro Bold Italics"/>
              </a:rPr>
              <a:t>User Behavior Analysis</a:t>
            </a:r>
          </a:p>
          <a:p>
            <a:pPr algn="l">
              <a:lnSpc>
                <a:spcPts val="3500"/>
              </a:lnSpc>
              <a:spcBef>
                <a:spcPct val="0"/>
              </a:spcBef>
            </a:pPr>
          </a:p>
        </p:txBody>
      </p:sp>
      <p:sp>
        <p:nvSpPr>
          <p:cNvPr name="TextBox 10" id="10"/>
          <p:cNvSpPr txBox="true"/>
          <p:nvPr/>
        </p:nvSpPr>
        <p:spPr>
          <a:xfrm rot="0">
            <a:off x="5920217" y="3084686"/>
            <a:ext cx="7461194" cy="1108710"/>
          </a:xfrm>
          <a:prstGeom prst="rect">
            <a:avLst/>
          </a:prstGeom>
        </p:spPr>
        <p:txBody>
          <a:bodyPr anchor="t" rtlCol="false" tIns="0" lIns="0" bIns="0" rIns="0">
            <a:spAutoFit/>
          </a:bodyPr>
          <a:lstStyle/>
          <a:p>
            <a:pPr algn="l">
              <a:lnSpc>
                <a:spcPts val="2940"/>
              </a:lnSpc>
            </a:pPr>
            <a:r>
              <a:rPr lang="en-US" sz="2100" i="true">
                <a:solidFill>
                  <a:srgbClr val="E5E1DA"/>
                </a:solidFill>
                <a:latin typeface="Georgia Pro Italics"/>
                <a:ea typeface="Georgia Pro Italics"/>
                <a:cs typeface="Georgia Pro Italics"/>
                <a:sym typeface="Georgia Pro Italics"/>
              </a:rPr>
              <a:t>The system collects and analyzes user interactions and ratings.</a:t>
            </a:r>
          </a:p>
          <a:p>
            <a:pPr algn="l">
              <a:lnSpc>
                <a:spcPts val="2940"/>
              </a:lnSpc>
              <a:spcBef>
                <a:spcPct val="0"/>
              </a:spcBef>
            </a:pPr>
          </a:p>
        </p:txBody>
      </p:sp>
      <p:sp>
        <p:nvSpPr>
          <p:cNvPr name="TextBox 11" id="11"/>
          <p:cNvSpPr txBox="true"/>
          <p:nvPr/>
        </p:nvSpPr>
        <p:spPr>
          <a:xfrm rot="0">
            <a:off x="6904936" y="541020"/>
            <a:ext cx="9962611" cy="2120901"/>
          </a:xfrm>
          <a:prstGeom prst="rect">
            <a:avLst/>
          </a:prstGeom>
        </p:spPr>
        <p:txBody>
          <a:bodyPr anchor="t" rtlCol="false" tIns="0" lIns="0" bIns="0" rIns="0">
            <a:spAutoFit/>
          </a:bodyPr>
          <a:lstStyle/>
          <a:p>
            <a:pPr algn="ctr">
              <a:lnSpc>
                <a:spcPts val="5500"/>
              </a:lnSpc>
            </a:pPr>
            <a:r>
              <a:rPr lang="en-US" b="true" sz="5000" i="true">
                <a:solidFill>
                  <a:srgbClr val="FBF9F1"/>
                </a:solidFill>
                <a:latin typeface="Georgia Pro Bold Italics"/>
                <a:ea typeface="Georgia Pro Bold Italics"/>
                <a:cs typeface="Georgia Pro Bold Italics"/>
                <a:sym typeface="Georgia Pro Bold Italics"/>
              </a:rPr>
              <a:t>COLLABORATIVE FILTERING</a:t>
            </a:r>
          </a:p>
          <a:p>
            <a:pPr algn="ctr">
              <a:lnSpc>
                <a:spcPts val="5500"/>
              </a:lnSpc>
            </a:pPr>
          </a:p>
        </p:txBody>
      </p:sp>
      <p:sp>
        <p:nvSpPr>
          <p:cNvPr name="TextBox 12" id="12"/>
          <p:cNvSpPr txBox="true"/>
          <p:nvPr/>
        </p:nvSpPr>
        <p:spPr>
          <a:xfrm rot="0">
            <a:off x="4197864" y="4845223"/>
            <a:ext cx="4031325" cy="879475"/>
          </a:xfrm>
          <a:prstGeom prst="rect">
            <a:avLst/>
          </a:prstGeom>
        </p:spPr>
        <p:txBody>
          <a:bodyPr anchor="t" rtlCol="false" tIns="0" lIns="0" bIns="0" rIns="0">
            <a:spAutoFit/>
          </a:bodyPr>
          <a:lstStyle/>
          <a:p>
            <a:pPr algn="l">
              <a:lnSpc>
                <a:spcPts val="3500"/>
              </a:lnSpc>
            </a:pPr>
            <a:r>
              <a:rPr lang="en-US" sz="2500" i="true" b="true">
                <a:solidFill>
                  <a:srgbClr val="FFD944"/>
                </a:solidFill>
                <a:latin typeface="Georgia Pro Bold Italics"/>
                <a:ea typeface="Georgia Pro Bold Italics"/>
                <a:cs typeface="Georgia Pro Bold Italics"/>
                <a:sym typeface="Georgia Pro Bold Italics"/>
              </a:rPr>
              <a:t>Similarity Computation</a:t>
            </a:r>
          </a:p>
          <a:p>
            <a:pPr algn="l">
              <a:lnSpc>
                <a:spcPts val="3500"/>
              </a:lnSpc>
              <a:spcBef>
                <a:spcPct val="0"/>
              </a:spcBef>
            </a:pPr>
          </a:p>
        </p:txBody>
      </p:sp>
      <p:sp>
        <p:nvSpPr>
          <p:cNvPr name="TextBox 13" id="13"/>
          <p:cNvSpPr txBox="true"/>
          <p:nvPr/>
        </p:nvSpPr>
        <p:spPr>
          <a:xfrm rot="0">
            <a:off x="4168673" y="5437714"/>
            <a:ext cx="7461194" cy="1108710"/>
          </a:xfrm>
          <a:prstGeom prst="rect">
            <a:avLst/>
          </a:prstGeom>
        </p:spPr>
        <p:txBody>
          <a:bodyPr anchor="t" rtlCol="false" tIns="0" lIns="0" bIns="0" rIns="0">
            <a:spAutoFit/>
          </a:bodyPr>
          <a:lstStyle/>
          <a:p>
            <a:pPr algn="l">
              <a:lnSpc>
                <a:spcPts val="2940"/>
              </a:lnSpc>
            </a:pPr>
            <a:r>
              <a:rPr lang="en-US" sz="2100" i="true">
                <a:solidFill>
                  <a:srgbClr val="E5E1DA"/>
                </a:solidFill>
                <a:latin typeface="Georgia Pro Italics"/>
                <a:ea typeface="Georgia Pro Italics"/>
                <a:cs typeface="Georgia Pro Italics"/>
                <a:sym typeface="Georgia Pro Italics"/>
              </a:rPr>
              <a:t>Users or items are grouped based on similarities in behavior or ratings.</a:t>
            </a:r>
          </a:p>
          <a:p>
            <a:pPr algn="l">
              <a:lnSpc>
                <a:spcPts val="2940"/>
              </a:lnSpc>
              <a:spcBef>
                <a:spcPct val="0"/>
              </a:spcBef>
            </a:pPr>
          </a:p>
        </p:txBody>
      </p:sp>
      <p:sp>
        <p:nvSpPr>
          <p:cNvPr name="TextBox 14" id="14"/>
          <p:cNvSpPr txBox="true"/>
          <p:nvPr/>
        </p:nvSpPr>
        <p:spPr>
          <a:xfrm rot="0">
            <a:off x="767995" y="5996831"/>
            <a:ext cx="1875560" cy="879475"/>
          </a:xfrm>
          <a:prstGeom prst="rect">
            <a:avLst/>
          </a:prstGeom>
        </p:spPr>
        <p:txBody>
          <a:bodyPr anchor="t" rtlCol="false" tIns="0" lIns="0" bIns="0" rIns="0">
            <a:spAutoFit/>
          </a:bodyPr>
          <a:lstStyle/>
          <a:p>
            <a:pPr algn="l">
              <a:lnSpc>
                <a:spcPts val="3500"/>
              </a:lnSpc>
            </a:pPr>
            <a:r>
              <a:rPr lang="en-US" sz="2500" b="true">
                <a:solidFill>
                  <a:srgbClr val="FFD944"/>
                </a:solidFill>
                <a:latin typeface="Georgia Pro Bold"/>
                <a:ea typeface="Georgia Pro Bold"/>
                <a:cs typeface="Georgia Pro Bold"/>
                <a:sym typeface="Georgia Pro Bold"/>
              </a:rPr>
              <a:t>Prediction</a:t>
            </a:r>
          </a:p>
          <a:p>
            <a:pPr algn="l">
              <a:lnSpc>
                <a:spcPts val="3500"/>
              </a:lnSpc>
              <a:spcBef>
                <a:spcPct val="0"/>
              </a:spcBef>
            </a:pPr>
          </a:p>
        </p:txBody>
      </p:sp>
      <p:sp>
        <p:nvSpPr>
          <p:cNvPr name="TextBox 15" id="15"/>
          <p:cNvSpPr txBox="true"/>
          <p:nvPr/>
        </p:nvSpPr>
        <p:spPr>
          <a:xfrm rot="0">
            <a:off x="767995" y="6604635"/>
            <a:ext cx="7461194" cy="1108710"/>
          </a:xfrm>
          <a:prstGeom prst="rect">
            <a:avLst/>
          </a:prstGeom>
        </p:spPr>
        <p:txBody>
          <a:bodyPr anchor="t" rtlCol="false" tIns="0" lIns="0" bIns="0" rIns="0">
            <a:spAutoFit/>
          </a:bodyPr>
          <a:lstStyle/>
          <a:p>
            <a:pPr algn="l">
              <a:lnSpc>
                <a:spcPts val="2940"/>
              </a:lnSpc>
            </a:pPr>
            <a:r>
              <a:rPr lang="en-US" sz="2100" i="true">
                <a:solidFill>
                  <a:srgbClr val="E5E1DA"/>
                </a:solidFill>
                <a:latin typeface="Georgia Pro Italics"/>
                <a:ea typeface="Georgia Pro Italics"/>
                <a:cs typeface="Georgia Pro Italics"/>
                <a:sym typeface="Georgia Pro Italics"/>
              </a:rPr>
              <a:t>The system predicts a user's preference for an item based on similar users or items.</a:t>
            </a:r>
          </a:p>
          <a:p>
            <a:pPr algn="l">
              <a:lnSpc>
                <a:spcPts val="2940"/>
              </a:lnSpc>
              <a:spcBef>
                <a:spcPct val="0"/>
              </a:spcBef>
            </a:pPr>
          </a:p>
        </p:txBody>
      </p:sp>
      <p:sp>
        <p:nvSpPr>
          <p:cNvPr name="TextBox 16" id="16"/>
          <p:cNvSpPr txBox="true"/>
          <p:nvPr/>
        </p:nvSpPr>
        <p:spPr>
          <a:xfrm rot="0">
            <a:off x="9144000" y="6283721"/>
            <a:ext cx="8519579" cy="2594610"/>
          </a:xfrm>
          <a:prstGeom prst="rect">
            <a:avLst/>
          </a:prstGeom>
        </p:spPr>
        <p:txBody>
          <a:bodyPr anchor="t" rtlCol="false" tIns="0" lIns="0" bIns="0" rIns="0">
            <a:spAutoFit/>
          </a:bodyPr>
          <a:lstStyle/>
          <a:p>
            <a:pPr algn="l">
              <a:lnSpc>
                <a:spcPts val="2940"/>
              </a:lnSpc>
            </a:pPr>
            <a:r>
              <a:rPr lang="en-US" sz="2100" i="true">
                <a:solidFill>
                  <a:srgbClr val="E5E1DA"/>
                </a:solidFill>
                <a:latin typeface="Georgia Pro Italics"/>
                <a:ea typeface="Georgia Pro Italics"/>
                <a:cs typeface="Georgia Pro Italics"/>
                <a:sym typeface="Georgia Pro Italics"/>
              </a:rPr>
              <a:t>Collaborative filtering leverages the wisdom of the crowd to make recommendations. This approach can be further divided into user-based and item-based methods. User-based collaborative filtering finds similar users and recommends items they've liked, while item-based collaborative filtering identifies similar items based on user ratings. </a:t>
            </a:r>
          </a:p>
          <a:p>
            <a:pPr algn="l">
              <a:lnSpc>
                <a:spcPts val="2940"/>
              </a:lnSpc>
              <a:spcBef>
                <a:spcPct val="0"/>
              </a:spcBef>
            </a:pPr>
          </a:p>
        </p:txBody>
      </p:sp>
      <p:sp>
        <p:nvSpPr>
          <p:cNvPr name="TextBox 17" id="17"/>
          <p:cNvSpPr txBox="true"/>
          <p:nvPr/>
        </p:nvSpPr>
        <p:spPr>
          <a:xfrm rot="0">
            <a:off x="767995" y="8570256"/>
            <a:ext cx="2848347" cy="1317625"/>
          </a:xfrm>
          <a:prstGeom prst="rect">
            <a:avLst/>
          </a:prstGeom>
        </p:spPr>
        <p:txBody>
          <a:bodyPr anchor="t" rtlCol="false" tIns="0" lIns="0" bIns="0" rIns="0">
            <a:spAutoFit/>
          </a:bodyPr>
          <a:lstStyle/>
          <a:p>
            <a:pPr algn="l">
              <a:lnSpc>
                <a:spcPts val="3500"/>
              </a:lnSpc>
            </a:pPr>
            <a:r>
              <a:rPr lang="en-US" sz="2500" b="true">
                <a:solidFill>
                  <a:srgbClr val="FFD944"/>
                </a:solidFill>
                <a:latin typeface="Georgia Pro Bold"/>
                <a:ea typeface="Georgia Pro Bold"/>
                <a:cs typeface="Georgia Pro Bold"/>
                <a:sym typeface="Georgia Pro Bold"/>
              </a:rPr>
              <a:t>Recommendation</a:t>
            </a:r>
          </a:p>
          <a:p>
            <a:pPr algn="l">
              <a:lnSpc>
                <a:spcPts val="3500"/>
              </a:lnSpc>
              <a:spcBef>
                <a:spcPct val="0"/>
              </a:spcBef>
            </a:pPr>
          </a:p>
        </p:txBody>
      </p:sp>
      <p:sp>
        <p:nvSpPr>
          <p:cNvPr name="TextBox 18" id="18"/>
          <p:cNvSpPr txBox="true"/>
          <p:nvPr/>
        </p:nvSpPr>
        <p:spPr>
          <a:xfrm rot="0">
            <a:off x="767995" y="9139852"/>
            <a:ext cx="7461194" cy="1108710"/>
          </a:xfrm>
          <a:prstGeom prst="rect">
            <a:avLst/>
          </a:prstGeom>
        </p:spPr>
        <p:txBody>
          <a:bodyPr anchor="t" rtlCol="false" tIns="0" lIns="0" bIns="0" rIns="0">
            <a:spAutoFit/>
          </a:bodyPr>
          <a:lstStyle/>
          <a:p>
            <a:pPr algn="l">
              <a:lnSpc>
                <a:spcPts val="2940"/>
              </a:lnSpc>
            </a:pPr>
            <a:r>
              <a:rPr lang="en-US" sz="2100" i="true">
                <a:solidFill>
                  <a:srgbClr val="E5E1DA"/>
                </a:solidFill>
                <a:latin typeface="Georgia Pro Italics"/>
                <a:ea typeface="Georgia Pro Italics"/>
                <a:cs typeface="Georgia Pro Italics"/>
                <a:sym typeface="Georgia Pro Italics"/>
              </a:rPr>
              <a:t>Items with high predicted ratings are recommended to the user.</a:t>
            </a:r>
          </a:p>
          <a:p>
            <a:pPr algn="l">
              <a:lnSpc>
                <a:spcPts val="2940"/>
              </a:lnSpc>
              <a:spcBef>
                <a:spcPct val="0"/>
              </a:spcBef>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6844491" y="-3015084"/>
            <a:ext cx="9744477" cy="7040385"/>
          </a:xfrm>
          <a:custGeom>
            <a:avLst/>
            <a:gdLst/>
            <a:ahLst/>
            <a:cxnLst/>
            <a:rect r="r" b="b" t="t" l="l"/>
            <a:pathLst>
              <a:path h="7040385" w="9744477">
                <a:moveTo>
                  <a:pt x="0" y="0"/>
                </a:moveTo>
                <a:lnTo>
                  <a:pt x="9744477" y="0"/>
                </a:lnTo>
                <a:lnTo>
                  <a:pt x="9744477" y="7040385"/>
                </a:lnTo>
                <a:lnTo>
                  <a:pt x="0" y="7040385"/>
                </a:lnTo>
                <a:lnTo>
                  <a:pt x="0" y="0"/>
                </a:lnTo>
                <a:close/>
              </a:path>
            </a:pathLst>
          </a:custGeom>
          <a:blipFill>
            <a:blip r:embed="rId2"/>
            <a:stretch>
              <a:fillRect l="0" t="0" r="0" b="0"/>
            </a:stretch>
          </a:blipFill>
        </p:spPr>
      </p:sp>
      <p:sp>
        <p:nvSpPr>
          <p:cNvPr name="Freeform 3" id="3"/>
          <p:cNvSpPr/>
          <p:nvPr/>
        </p:nvSpPr>
        <p:spPr>
          <a:xfrm flipH="false" flipV="false" rot="5400000">
            <a:off x="14011079" y="-2759658"/>
            <a:ext cx="9744477" cy="7040385"/>
          </a:xfrm>
          <a:custGeom>
            <a:avLst/>
            <a:gdLst/>
            <a:ahLst/>
            <a:cxnLst/>
            <a:rect r="r" b="b" t="t" l="l"/>
            <a:pathLst>
              <a:path h="7040385" w="9744477">
                <a:moveTo>
                  <a:pt x="0" y="0"/>
                </a:moveTo>
                <a:lnTo>
                  <a:pt x="9744477" y="0"/>
                </a:lnTo>
                <a:lnTo>
                  <a:pt x="9744477" y="7040385"/>
                </a:lnTo>
                <a:lnTo>
                  <a:pt x="0" y="7040385"/>
                </a:lnTo>
                <a:lnTo>
                  <a:pt x="0" y="0"/>
                </a:lnTo>
                <a:close/>
              </a:path>
            </a:pathLst>
          </a:custGeom>
          <a:blipFill>
            <a:blip r:embed="rId2"/>
            <a:stretch>
              <a:fillRect l="0" t="0" r="0" b="0"/>
            </a:stretch>
          </a:blipFill>
        </p:spPr>
      </p:sp>
      <p:sp>
        <p:nvSpPr>
          <p:cNvPr name="Freeform 4" id="4"/>
          <p:cNvSpPr/>
          <p:nvPr/>
        </p:nvSpPr>
        <p:spPr>
          <a:xfrm flipH="false" flipV="false" rot="0">
            <a:off x="244249" y="3572599"/>
            <a:ext cx="705511" cy="722674"/>
          </a:xfrm>
          <a:custGeom>
            <a:avLst/>
            <a:gdLst/>
            <a:ahLst/>
            <a:cxnLst/>
            <a:rect r="r" b="b" t="t" l="l"/>
            <a:pathLst>
              <a:path h="722674" w="705511">
                <a:moveTo>
                  <a:pt x="0" y="0"/>
                </a:moveTo>
                <a:lnTo>
                  <a:pt x="705511" y="0"/>
                </a:lnTo>
                <a:lnTo>
                  <a:pt x="705511" y="722674"/>
                </a:lnTo>
                <a:lnTo>
                  <a:pt x="0" y="722674"/>
                </a:lnTo>
                <a:lnTo>
                  <a:pt x="0" y="0"/>
                </a:lnTo>
                <a:close/>
              </a:path>
            </a:pathLst>
          </a:custGeom>
          <a:blipFill>
            <a:blip r:embed="rId3"/>
            <a:stretch>
              <a:fillRect l="0" t="0" r="0" b="0"/>
            </a:stretch>
          </a:blipFill>
        </p:spPr>
      </p:sp>
      <p:sp>
        <p:nvSpPr>
          <p:cNvPr name="Freeform 5" id="5"/>
          <p:cNvSpPr/>
          <p:nvPr/>
        </p:nvSpPr>
        <p:spPr>
          <a:xfrm flipH="false" flipV="false" rot="0">
            <a:off x="244249" y="3572599"/>
            <a:ext cx="717254" cy="722674"/>
          </a:xfrm>
          <a:custGeom>
            <a:avLst/>
            <a:gdLst/>
            <a:ahLst/>
            <a:cxnLst/>
            <a:rect r="r" b="b" t="t" l="l"/>
            <a:pathLst>
              <a:path h="722674" w="717254">
                <a:moveTo>
                  <a:pt x="0" y="0"/>
                </a:moveTo>
                <a:lnTo>
                  <a:pt x="717255" y="0"/>
                </a:lnTo>
                <a:lnTo>
                  <a:pt x="717255" y="722674"/>
                </a:lnTo>
                <a:lnTo>
                  <a:pt x="0" y="722674"/>
                </a:lnTo>
                <a:lnTo>
                  <a:pt x="0" y="0"/>
                </a:lnTo>
                <a:close/>
              </a:path>
            </a:pathLst>
          </a:custGeom>
          <a:blipFill>
            <a:blip r:embed="rId4"/>
            <a:stretch>
              <a:fillRect l="0" t="0" r="0" b="0"/>
            </a:stretch>
          </a:blipFill>
        </p:spPr>
      </p:sp>
      <p:sp>
        <p:nvSpPr>
          <p:cNvPr name="Freeform 6" id="6"/>
          <p:cNvSpPr/>
          <p:nvPr/>
        </p:nvSpPr>
        <p:spPr>
          <a:xfrm flipH="false" flipV="false" rot="0">
            <a:off x="5124413" y="3572599"/>
            <a:ext cx="717254" cy="722674"/>
          </a:xfrm>
          <a:custGeom>
            <a:avLst/>
            <a:gdLst/>
            <a:ahLst/>
            <a:cxnLst/>
            <a:rect r="r" b="b" t="t" l="l"/>
            <a:pathLst>
              <a:path h="722674" w="717254">
                <a:moveTo>
                  <a:pt x="0" y="0"/>
                </a:moveTo>
                <a:lnTo>
                  <a:pt x="717255" y="0"/>
                </a:lnTo>
                <a:lnTo>
                  <a:pt x="717255" y="722674"/>
                </a:lnTo>
                <a:lnTo>
                  <a:pt x="0" y="722674"/>
                </a:lnTo>
                <a:lnTo>
                  <a:pt x="0" y="0"/>
                </a:lnTo>
                <a:close/>
              </a:path>
            </a:pathLst>
          </a:custGeom>
          <a:blipFill>
            <a:blip r:embed="rId4"/>
            <a:stretch>
              <a:fillRect l="0" t="0" r="0" b="0"/>
            </a:stretch>
          </a:blipFill>
        </p:spPr>
      </p:sp>
      <p:sp>
        <p:nvSpPr>
          <p:cNvPr name="Freeform 7" id="7"/>
          <p:cNvSpPr/>
          <p:nvPr/>
        </p:nvSpPr>
        <p:spPr>
          <a:xfrm flipH="false" flipV="false" rot="0">
            <a:off x="9442302" y="3544024"/>
            <a:ext cx="717254" cy="722674"/>
          </a:xfrm>
          <a:custGeom>
            <a:avLst/>
            <a:gdLst/>
            <a:ahLst/>
            <a:cxnLst/>
            <a:rect r="r" b="b" t="t" l="l"/>
            <a:pathLst>
              <a:path h="722674" w="717254">
                <a:moveTo>
                  <a:pt x="0" y="0"/>
                </a:moveTo>
                <a:lnTo>
                  <a:pt x="717255" y="0"/>
                </a:lnTo>
                <a:lnTo>
                  <a:pt x="717255" y="722674"/>
                </a:lnTo>
                <a:lnTo>
                  <a:pt x="0" y="722674"/>
                </a:lnTo>
                <a:lnTo>
                  <a:pt x="0" y="0"/>
                </a:lnTo>
                <a:close/>
              </a:path>
            </a:pathLst>
          </a:custGeom>
          <a:blipFill>
            <a:blip r:embed="rId4"/>
            <a:stretch>
              <a:fillRect l="0" t="0" r="0" b="0"/>
            </a:stretch>
          </a:blipFill>
        </p:spPr>
      </p:sp>
      <p:sp>
        <p:nvSpPr>
          <p:cNvPr name="Freeform 8" id="8"/>
          <p:cNvSpPr/>
          <p:nvPr/>
        </p:nvSpPr>
        <p:spPr>
          <a:xfrm flipH="false" flipV="false" rot="0">
            <a:off x="9753304" y="3407644"/>
            <a:ext cx="1145734" cy="952001"/>
          </a:xfrm>
          <a:custGeom>
            <a:avLst/>
            <a:gdLst/>
            <a:ahLst/>
            <a:cxnLst/>
            <a:rect r="r" b="b" t="t" l="l"/>
            <a:pathLst>
              <a:path h="952001" w="1145734">
                <a:moveTo>
                  <a:pt x="0" y="0"/>
                </a:moveTo>
                <a:lnTo>
                  <a:pt x="1145735" y="0"/>
                </a:lnTo>
                <a:lnTo>
                  <a:pt x="1145735" y="952001"/>
                </a:lnTo>
                <a:lnTo>
                  <a:pt x="0" y="95200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0">
            <a:off x="632488" y="3355881"/>
            <a:ext cx="1098960" cy="1098960"/>
          </a:xfrm>
          <a:custGeom>
            <a:avLst/>
            <a:gdLst/>
            <a:ahLst/>
            <a:cxnLst/>
            <a:rect r="r" b="b" t="t" l="l"/>
            <a:pathLst>
              <a:path h="1098960" w="1098960">
                <a:moveTo>
                  <a:pt x="0" y="0"/>
                </a:moveTo>
                <a:lnTo>
                  <a:pt x="1098960" y="0"/>
                </a:lnTo>
                <a:lnTo>
                  <a:pt x="1098960" y="1098960"/>
                </a:lnTo>
                <a:lnTo>
                  <a:pt x="0" y="109896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0" id="10"/>
          <p:cNvSpPr/>
          <p:nvPr/>
        </p:nvSpPr>
        <p:spPr>
          <a:xfrm flipH="false" flipV="false" rot="0">
            <a:off x="5463990" y="3455269"/>
            <a:ext cx="1133271" cy="989036"/>
          </a:xfrm>
          <a:custGeom>
            <a:avLst/>
            <a:gdLst/>
            <a:ahLst/>
            <a:cxnLst/>
            <a:rect r="r" b="b" t="t" l="l"/>
            <a:pathLst>
              <a:path h="989036" w="1133271">
                <a:moveTo>
                  <a:pt x="0" y="0"/>
                </a:moveTo>
                <a:lnTo>
                  <a:pt x="1133271" y="0"/>
                </a:lnTo>
                <a:lnTo>
                  <a:pt x="1133271" y="989036"/>
                </a:lnTo>
                <a:lnTo>
                  <a:pt x="0" y="989036"/>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1" id="11"/>
          <p:cNvSpPr/>
          <p:nvPr/>
        </p:nvSpPr>
        <p:spPr>
          <a:xfrm flipH="false" flipV="false" rot="0">
            <a:off x="13996581" y="3588450"/>
            <a:ext cx="717254" cy="722674"/>
          </a:xfrm>
          <a:custGeom>
            <a:avLst/>
            <a:gdLst/>
            <a:ahLst/>
            <a:cxnLst/>
            <a:rect r="r" b="b" t="t" l="l"/>
            <a:pathLst>
              <a:path h="722674" w="717254">
                <a:moveTo>
                  <a:pt x="0" y="0"/>
                </a:moveTo>
                <a:lnTo>
                  <a:pt x="717255" y="0"/>
                </a:lnTo>
                <a:lnTo>
                  <a:pt x="717255" y="722674"/>
                </a:lnTo>
                <a:lnTo>
                  <a:pt x="0" y="722674"/>
                </a:lnTo>
                <a:lnTo>
                  <a:pt x="0" y="0"/>
                </a:lnTo>
                <a:close/>
              </a:path>
            </a:pathLst>
          </a:custGeom>
          <a:blipFill>
            <a:blip r:embed="rId4"/>
            <a:stretch>
              <a:fillRect l="0" t="0" r="0" b="0"/>
            </a:stretch>
          </a:blipFill>
        </p:spPr>
      </p:sp>
      <p:sp>
        <p:nvSpPr>
          <p:cNvPr name="Freeform 12" id="12"/>
          <p:cNvSpPr/>
          <p:nvPr/>
        </p:nvSpPr>
        <p:spPr>
          <a:xfrm flipH="false" flipV="false" rot="0">
            <a:off x="14389498" y="3355881"/>
            <a:ext cx="1022814" cy="1022814"/>
          </a:xfrm>
          <a:custGeom>
            <a:avLst/>
            <a:gdLst/>
            <a:ahLst/>
            <a:cxnLst/>
            <a:rect r="r" b="b" t="t" l="l"/>
            <a:pathLst>
              <a:path h="1022814" w="1022814">
                <a:moveTo>
                  <a:pt x="0" y="0"/>
                </a:moveTo>
                <a:lnTo>
                  <a:pt x="1022814" y="0"/>
                </a:lnTo>
                <a:lnTo>
                  <a:pt x="1022814" y="1022814"/>
                </a:lnTo>
                <a:lnTo>
                  <a:pt x="0" y="1022814"/>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3" id="13"/>
          <p:cNvSpPr/>
          <p:nvPr/>
        </p:nvSpPr>
        <p:spPr>
          <a:xfrm flipH="false" flipV="false" rot="0">
            <a:off x="10075186" y="6928391"/>
            <a:ext cx="7672304" cy="2649133"/>
          </a:xfrm>
          <a:custGeom>
            <a:avLst/>
            <a:gdLst/>
            <a:ahLst/>
            <a:cxnLst/>
            <a:rect r="r" b="b" t="t" l="l"/>
            <a:pathLst>
              <a:path h="2649133" w="7672304">
                <a:moveTo>
                  <a:pt x="0" y="0"/>
                </a:moveTo>
                <a:lnTo>
                  <a:pt x="7672304" y="0"/>
                </a:lnTo>
                <a:lnTo>
                  <a:pt x="7672304" y="2649134"/>
                </a:lnTo>
                <a:lnTo>
                  <a:pt x="0" y="2649134"/>
                </a:lnTo>
                <a:lnTo>
                  <a:pt x="0" y="0"/>
                </a:lnTo>
                <a:close/>
              </a:path>
            </a:pathLst>
          </a:custGeom>
          <a:blipFill>
            <a:blip r:embed="rId13"/>
            <a:stretch>
              <a:fillRect l="0" t="-3537" r="0" b="0"/>
            </a:stretch>
          </a:blipFill>
        </p:spPr>
      </p:sp>
      <p:sp>
        <p:nvSpPr>
          <p:cNvPr name="TextBox 14" id="14"/>
          <p:cNvSpPr txBox="true"/>
          <p:nvPr/>
        </p:nvSpPr>
        <p:spPr>
          <a:xfrm rot="0">
            <a:off x="280356" y="4762823"/>
            <a:ext cx="1982571" cy="869950"/>
          </a:xfrm>
          <a:prstGeom prst="rect">
            <a:avLst/>
          </a:prstGeom>
        </p:spPr>
        <p:txBody>
          <a:bodyPr anchor="t" rtlCol="false" tIns="0" lIns="0" bIns="0" rIns="0">
            <a:spAutoFit/>
          </a:bodyPr>
          <a:lstStyle/>
          <a:p>
            <a:pPr algn="l">
              <a:lnSpc>
                <a:spcPts val="3499"/>
              </a:lnSpc>
            </a:pPr>
            <a:r>
              <a:rPr lang="en-US" sz="2499" b="true">
                <a:solidFill>
                  <a:srgbClr val="FBF9F1"/>
                </a:solidFill>
                <a:latin typeface="Georgia Pro Bold"/>
                <a:ea typeface="Georgia Pro Bold"/>
                <a:cs typeface="Georgia Pro Bold"/>
                <a:sym typeface="Georgia Pro Bold"/>
              </a:rPr>
              <a:t>Integration</a:t>
            </a:r>
          </a:p>
          <a:p>
            <a:pPr algn="l">
              <a:lnSpc>
                <a:spcPts val="3499"/>
              </a:lnSpc>
              <a:spcBef>
                <a:spcPct val="0"/>
              </a:spcBef>
            </a:pPr>
          </a:p>
        </p:txBody>
      </p:sp>
      <p:sp>
        <p:nvSpPr>
          <p:cNvPr name="TextBox 15" id="15"/>
          <p:cNvSpPr txBox="true"/>
          <p:nvPr/>
        </p:nvSpPr>
        <p:spPr>
          <a:xfrm rot="0">
            <a:off x="244249" y="5448206"/>
            <a:ext cx="4733925" cy="1480185"/>
          </a:xfrm>
          <a:prstGeom prst="rect">
            <a:avLst/>
          </a:prstGeom>
        </p:spPr>
        <p:txBody>
          <a:bodyPr anchor="t" rtlCol="false" tIns="0" lIns="0" bIns="0" rIns="0">
            <a:spAutoFit/>
          </a:bodyPr>
          <a:lstStyle/>
          <a:p>
            <a:pPr algn="l">
              <a:lnSpc>
                <a:spcPts val="2940"/>
              </a:lnSpc>
            </a:pPr>
            <a:r>
              <a:rPr lang="en-US" sz="2100">
                <a:solidFill>
                  <a:srgbClr val="E5E1DA"/>
                </a:solidFill>
                <a:latin typeface="Georgia Pro"/>
                <a:ea typeface="Georgia Pro"/>
                <a:cs typeface="Georgia Pro"/>
                <a:sym typeface="Georgia Pro"/>
              </a:rPr>
              <a:t>Combines multiple recommendation techniques to overcome individual limitations.</a:t>
            </a:r>
          </a:p>
          <a:p>
            <a:pPr algn="l">
              <a:lnSpc>
                <a:spcPts val="2940"/>
              </a:lnSpc>
              <a:spcBef>
                <a:spcPct val="0"/>
              </a:spcBef>
            </a:pPr>
          </a:p>
        </p:txBody>
      </p:sp>
      <p:sp>
        <p:nvSpPr>
          <p:cNvPr name="TextBox 16" id="16"/>
          <p:cNvSpPr txBox="true"/>
          <p:nvPr/>
        </p:nvSpPr>
        <p:spPr>
          <a:xfrm rot="0">
            <a:off x="2945737" y="745396"/>
            <a:ext cx="13710386" cy="1425576"/>
          </a:xfrm>
          <a:prstGeom prst="rect">
            <a:avLst/>
          </a:prstGeom>
        </p:spPr>
        <p:txBody>
          <a:bodyPr anchor="t" rtlCol="false" tIns="0" lIns="0" bIns="0" rIns="0">
            <a:spAutoFit/>
          </a:bodyPr>
          <a:lstStyle/>
          <a:p>
            <a:pPr algn="l">
              <a:lnSpc>
                <a:spcPts val="5500"/>
              </a:lnSpc>
            </a:pPr>
            <a:r>
              <a:rPr lang="en-US" sz="5000" b="true">
                <a:solidFill>
                  <a:srgbClr val="FBF9F1"/>
                </a:solidFill>
                <a:latin typeface="Georgia Pro Bold"/>
                <a:ea typeface="Georgia Pro Bold"/>
                <a:cs typeface="Georgia Pro Bold"/>
                <a:sym typeface="Georgia Pro Bold"/>
              </a:rPr>
              <a:t>HYBRID RECOMMENDATION SYSTEMS</a:t>
            </a:r>
          </a:p>
          <a:p>
            <a:pPr algn="l">
              <a:lnSpc>
                <a:spcPts val="5500"/>
              </a:lnSpc>
            </a:pPr>
          </a:p>
        </p:txBody>
      </p:sp>
      <p:sp>
        <p:nvSpPr>
          <p:cNvPr name="TextBox 17" id="17"/>
          <p:cNvSpPr txBox="true"/>
          <p:nvPr/>
        </p:nvSpPr>
        <p:spPr>
          <a:xfrm rot="0">
            <a:off x="5160018" y="4762823"/>
            <a:ext cx="1577526" cy="869950"/>
          </a:xfrm>
          <a:prstGeom prst="rect">
            <a:avLst/>
          </a:prstGeom>
        </p:spPr>
        <p:txBody>
          <a:bodyPr anchor="t" rtlCol="false" tIns="0" lIns="0" bIns="0" rIns="0">
            <a:spAutoFit/>
          </a:bodyPr>
          <a:lstStyle/>
          <a:p>
            <a:pPr algn="l">
              <a:lnSpc>
                <a:spcPts val="3499"/>
              </a:lnSpc>
            </a:pPr>
            <a:r>
              <a:rPr lang="en-US" sz="2499" b="true">
                <a:solidFill>
                  <a:srgbClr val="FBF9F1"/>
                </a:solidFill>
                <a:latin typeface="Georgia Pro Bold"/>
                <a:ea typeface="Georgia Pro Bold"/>
                <a:cs typeface="Georgia Pro Bold"/>
                <a:sym typeface="Georgia Pro Bold"/>
              </a:rPr>
              <a:t>Balance</a:t>
            </a:r>
          </a:p>
          <a:p>
            <a:pPr algn="l">
              <a:lnSpc>
                <a:spcPts val="3499"/>
              </a:lnSpc>
              <a:spcBef>
                <a:spcPct val="0"/>
              </a:spcBef>
            </a:pPr>
          </a:p>
        </p:txBody>
      </p:sp>
      <p:sp>
        <p:nvSpPr>
          <p:cNvPr name="TextBox 18" id="18"/>
          <p:cNvSpPr txBox="true"/>
          <p:nvPr/>
        </p:nvSpPr>
        <p:spPr>
          <a:xfrm rot="0">
            <a:off x="5149002" y="5388071"/>
            <a:ext cx="3994998" cy="1480185"/>
          </a:xfrm>
          <a:prstGeom prst="rect">
            <a:avLst/>
          </a:prstGeom>
        </p:spPr>
        <p:txBody>
          <a:bodyPr anchor="t" rtlCol="false" tIns="0" lIns="0" bIns="0" rIns="0">
            <a:spAutoFit/>
          </a:bodyPr>
          <a:lstStyle/>
          <a:p>
            <a:pPr algn="l">
              <a:lnSpc>
                <a:spcPts val="2940"/>
              </a:lnSpc>
            </a:pPr>
            <a:r>
              <a:rPr lang="en-US" sz="2100">
                <a:solidFill>
                  <a:srgbClr val="E5E1DA"/>
                </a:solidFill>
                <a:latin typeface="Georgia Pro"/>
                <a:ea typeface="Georgia Pro"/>
                <a:cs typeface="Georgia Pro"/>
                <a:sym typeface="Georgia Pro"/>
              </a:rPr>
              <a:t>Balances the strengths of different approaches for optimal recommendations.</a:t>
            </a:r>
          </a:p>
          <a:p>
            <a:pPr algn="l">
              <a:lnSpc>
                <a:spcPts val="2940"/>
              </a:lnSpc>
              <a:spcBef>
                <a:spcPct val="0"/>
              </a:spcBef>
            </a:pPr>
          </a:p>
        </p:txBody>
      </p:sp>
      <p:sp>
        <p:nvSpPr>
          <p:cNvPr name="TextBox 19" id="19"/>
          <p:cNvSpPr txBox="true"/>
          <p:nvPr/>
        </p:nvSpPr>
        <p:spPr>
          <a:xfrm rot="0">
            <a:off x="9621616" y="4762823"/>
            <a:ext cx="1862989" cy="1308100"/>
          </a:xfrm>
          <a:prstGeom prst="rect">
            <a:avLst/>
          </a:prstGeom>
        </p:spPr>
        <p:txBody>
          <a:bodyPr anchor="t" rtlCol="false" tIns="0" lIns="0" bIns="0" rIns="0">
            <a:spAutoFit/>
          </a:bodyPr>
          <a:lstStyle/>
          <a:p>
            <a:pPr algn="l">
              <a:lnSpc>
                <a:spcPts val="3499"/>
              </a:lnSpc>
            </a:pPr>
            <a:r>
              <a:rPr lang="en-US" sz="2499" b="true">
                <a:solidFill>
                  <a:srgbClr val="FBF9F1"/>
                </a:solidFill>
                <a:latin typeface="Georgia Pro Bold"/>
                <a:ea typeface="Georgia Pro Bold"/>
                <a:cs typeface="Georgia Pro Bold"/>
                <a:sym typeface="Georgia Pro Bold"/>
              </a:rPr>
              <a:t>Adaptability</a:t>
            </a:r>
          </a:p>
          <a:p>
            <a:pPr algn="l">
              <a:lnSpc>
                <a:spcPts val="3499"/>
              </a:lnSpc>
              <a:spcBef>
                <a:spcPct val="0"/>
              </a:spcBef>
            </a:pPr>
          </a:p>
        </p:txBody>
      </p:sp>
      <p:sp>
        <p:nvSpPr>
          <p:cNvPr name="TextBox 20" id="20"/>
          <p:cNvSpPr txBox="true"/>
          <p:nvPr/>
        </p:nvSpPr>
        <p:spPr>
          <a:xfrm rot="0">
            <a:off x="9621616" y="5388071"/>
            <a:ext cx="3959164" cy="1480185"/>
          </a:xfrm>
          <a:prstGeom prst="rect">
            <a:avLst/>
          </a:prstGeom>
        </p:spPr>
        <p:txBody>
          <a:bodyPr anchor="t" rtlCol="false" tIns="0" lIns="0" bIns="0" rIns="0">
            <a:spAutoFit/>
          </a:bodyPr>
          <a:lstStyle/>
          <a:p>
            <a:pPr algn="l">
              <a:lnSpc>
                <a:spcPts val="2940"/>
              </a:lnSpc>
            </a:pPr>
            <a:r>
              <a:rPr lang="en-US" sz="2100">
                <a:solidFill>
                  <a:srgbClr val="E5E1DA"/>
                </a:solidFill>
                <a:latin typeface="Georgia Pro"/>
                <a:ea typeface="Georgia Pro"/>
                <a:cs typeface="Georgia Pro"/>
                <a:sym typeface="Georgia Pro"/>
              </a:rPr>
              <a:t>Adjusts recommendations based on available data and user behavior.</a:t>
            </a:r>
          </a:p>
          <a:p>
            <a:pPr algn="l">
              <a:lnSpc>
                <a:spcPts val="2940"/>
              </a:lnSpc>
              <a:spcBef>
                <a:spcPct val="0"/>
              </a:spcBef>
            </a:pPr>
          </a:p>
        </p:txBody>
      </p:sp>
      <p:sp>
        <p:nvSpPr>
          <p:cNvPr name="TextBox 21" id="21"/>
          <p:cNvSpPr txBox="true"/>
          <p:nvPr/>
        </p:nvSpPr>
        <p:spPr>
          <a:xfrm rot="0">
            <a:off x="14149393" y="4625881"/>
            <a:ext cx="1862450" cy="869950"/>
          </a:xfrm>
          <a:prstGeom prst="rect">
            <a:avLst/>
          </a:prstGeom>
        </p:spPr>
        <p:txBody>
          <a:bodyPr anchor="t" rtlCol="false" tIns="0" lIns="0" bIns="0" rIns="0">
            <a:spAutoFit/>
          </a:bodyPr>
          <a:lstStyle/>
          <a:p>
            <a:pPr algn="l">
              <a:lnSpc>
                <a:spcPts val="3499"/>
              </a:lnSpc>
            </a:pPr>
            <a:r>
              <a:rPr lang="en-US" sz="2499" b="true">
                <a:solidFill>
                  <a:srgbClr val="FBF9F1"/>
                </a:solidFill>
                <a:latin typeface="Georgia Pro Bold"/>
                <a:ea typeface="Georgia Pro Bold"/>
                <a:cs typeface="Georgia Pro Bold"/>
                <a:sym typeface="Georgia Pro Bold"/>
              </a:rPr>
              <a:t>Accuracy</a:t>
            </a:r>
          </a:p>
          <a:p>
            <a:pPr algn="l">
              <a:lnSpc>
                <a:spcPts val="3499"/>
              </a:lnSpc>
              <a:spcBef>
                <a:spcPct val="0"/>
              </a:spcBef>
            </a:pPr>
          </a:p>
        </p:txBody>
      </p:sp>
      <p:sp>
        <p:nvSpPr>
          <p:cNvPr name="TextBox 22" id="22"/>
          <p:cNvSpPr txBox="true"/>
          <p:nvPr/>
        </p:nvSpPr>
        <p:spPr>
          <a:xfrm rot="0">
            <a:off x="14149393" y="5388071"/>
            <a:ext cx="3598097" cy="1851660"/>
          </a:xfrm>
          <a:prstGeom prst="rect">
            <a:avLst/>
          </a:prstGeom>
        </p:spPr>
        <p:txBody>
          <a:bodyPr anchor="t" rtlCol="false" tIns="0" lIns="0" bIns="0" rIns="0">
            <a:spAutoFit/>
          </a:bodyPr>
          <a:lstStyle/>
          <a:p>
            <a:pPr algn="l">
              <a:lnSpc>
                <a:spcPts val="2940"/>
              </a:lnSpc>
            </a:pPr>
            <a:r>
              <a:rPr lang="en-US" sz="2100">
                <a:solidFill>
                  <a:srgbClr val="E5E1DA"/>
                </a:solidFill>
                <a:latin typeface="Georgia Pro"/>
                <a:ea typeface="Georgia Pro"/>
                <a:cs typeface="Georgia Pro"/>
                <a:sym typeface="Georgia Pro"/>
              </a:rPr>
              <a:t>Improves recommendation accuracy by leveraging multiple data sources and methods.</a:t>
            </a:r>
          </a:p>
          <a:p>
            <a:pPr algn="l">
              <a:lnSpc>
                <a:spcPts val="2940"/>
              </a:lnSpc>
              <a:spcBef>
                <a:spcPct val="0"/>
              </a:spcBef>
            </a:pPr>
          </a:p>
        </p:txBody>
      </p:sp>
      <p:sp>
        <p:nvSpPr>
          <p:cNvPr name="TextBox 23" id="23"/>
          <p:cNvSpPr txBox="true"/>
          <p:nvPr/>
        </p:nvSpPr>
        <p:spPr>
          <a:xfrm rot="0">
            <a:off x="244249" y="7201631"/>
            <a:ext cx="8899751" cy="2454275"/>
          </a:xfrm>
          <a:prstGeom prst="rect">
            <a:avLst/>
          </a:prstGeom>
        </p:spPr>
        <p:txBody>
          <a:bodyPr anchor="t" rtlCol="false" tIns="0" lIns="0" bIns="0" rIns="0">
            <a:spAutoFit/>
          </a:bodyPr>
          <a:lstStyle/>
          <a:p>
            <a:pPr algn="l">
              <a:lnSpc>
                <a:spcPts val="2799"/>
              </a:lnSpc>
            </a:pPr>
            <a:r>
              <a:rPr lang="en-US" sz="1999">
                <a:solidFill>
                  <a:srgbClr val="FFFFFF"/>
                </a:solidFill>
                <a:latin typeface="Georgia Pro"/>
                <a:ea typeface="Georgia Pro"/>
                <a:cs typeface="Georgia Pro"/>
                <a:sym typeface="Georgia Pro"/>
              </a:rPr>
              <a:t>Hybrid recommendation systems aim to combine the best aspects of various recommendation techniques. These systems can adapt to different scenarios, leveraging content-based filtering when dealing with new items and collaborative filtering when extensive user data is available. By integrating multiple approaches, hybrid systems can provide more robust and accurate recommendations across diverse use cases.</a:t>
            </a:r>
          </a:p>
          <a:p>
            <a:pPr algn="l">
              <a:lnSpc>
                <a:spcPts val="2799"/>
              </a:lnSpc>
              <a:spcBef>
                <a:spcPct val="0"/>
              </a:spcBef>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552064" y="1653368"/>
            <a:ext cx="3267529" cy="839660"/>
            <a:chOff x="0" y="0"/>
            <a:chExt cx="860584" cy="221145"/>
          </a:xfrm>
        </p:grpSpPr>
        <p:sp>
          <p:nvSpPr>
            <p:cNvPr name="Freeform 3" id="3"/>
            <p:cNvSpPr/>
            <p:nvPr/>
          </p:nvSpPr>
          <p:spPr>
            <a:xfrm flipH="false" flipV="false" rot="0">
              <a:off x="0" y="0"/>
              <a:ext cx="860584" cy="221145"/>
            </a:xfrm>
            <a:custGeom>
              <a:avLst/>
              <a:gdLst/>
              <a:ahLst/>
              <a:cxnLst/>
              <a:rect r="r" b="b" t="t" l="l"/>
              <a:pathLst>
                <a:path h="221145" w="860584">
                  <a:moveTo>
                    <a:pt x="110572" y="0"/>
                  </a:moveTo>
                  <a:lnTo>
                    <a:pt x="750011" y="0"/>
                  </a:lnTo>
                  <a:cubicBezTo>
                    <a:pt x="811079" y="0"/>
                    <a:pt x="860584" y="49505"/>
                    <a:pt x="860584" y="110572"/>
                  </a:cubicBezTo>
                  <a:lnTo>
                    <a:pt x="860584" y="110572"/>
                  </a:lnTo>
                  <a:cubicBezTo>
                    <a:pt x="860584" y="171640"/>
                    <a:pt x="811079" y="221145"/>
                    <a:pt x="750011" y="221145"/>
                  </a:cubicBezTo>
                  <a:lnTo>
                    <a:pt x="110572" y="221145"/>
                  </a:lnTo>
                  <a:cubicBezTo>
                    <a:pt x="49505" y="221145"/>
                    <a:pt x="0" y="171640"/>
                    <a:pt x="0" y="110572"/>
                  </a:cubicBezTo>
                  <a:lnTo>
                    <a:pt x="0" y="110572"/>
                  </a:lnTo>
                  <a:cubicBezTo>
                    <a:pt x="0" y="49505"/>
                    <a:pt x="49505" y="0"/>
                    <a:pt x="110572" y="0"/>
                  </a:cubicBezTo>
                  <a:close/>
                </a:path>
              </a:pathLst>
            </a:custGeom>
            <a:solidFill>
              <a:srgbClr val="000000"/>
            </a:solidFill>
            <a:ln w="38100" cap="rnd">
              <a:solidFill>
                <a:srgbClr val="FBF9F1"/>
              </a:solidFill>
              <a:prstDash val="solid"/>
              <a:round/>
            </a:ln>
          </p:spPr>
        </p:sp>
        <p:sp>
          <p:nvSpPr>
            <p:cNvPr name="TextBox 4" id="4"/>
            <p:cNvSpPr txBox="true"/>
            <p:nvPr/>
          </p:nvSpPr>
          <p:spPr>
            <a:xfrm>
              <a:off x="0" y="-38100"/>
              <a:ext cx="860584" cy="259245"/>
            </a:xfrm>
            <a:prstGeom prst="rect">
              <a:avLst/>
            </a:prstGeom>
          </p:spPr>
          <p:txBody>
            <a:bodyPr anchor="ctr" rtlCol="false" tIns="50800" lIns="50800" bIns="50800" rIns="50800"/>
            <a:lstStyle/>
            <a:p>
              <a:pPr algn="just">
                <a:lnSpc>
                  <a:spcPts val="2659"/>
                </a:lnSpc>
              </a:pPr>
            </a:p>
          </p:txBody>
        </p:sp>
      </p:grpSp>
      <p:sp>
        <p:nvSpPr>
          <p:cNvPr name="Freeform 5" id="5"/>
          <p:cNvSpPr/>
          <p:nvPr/>
        </p:nvSpPr>
        <p:spPr>
          <a:xfrm flipH="false" flipV="false" rot="0">
            <a:off x="1028700" y="1337040"/>
            <a:ext cx="16230600" cy="10828545"/>
          </a:xfrm>
          <a:custGeom>
            <a:avLst/>
            <a:gdLst/>
            <a:ahLst/>
            <a:cxnLst/>
            <a:rect r="r" b="b" t="t" l="l"/>
            <a:pathLst>
              <a:path h="10828545" w="16230600">
                <a:moveTo>
                  <a:pt x="0" y="0"/>
                </a:moveTo>
                <a:lnTo>
                  <a:pt x="16230600" y="0"/>
                </a:lnTo>
                <a:lnTo>
                  <a:pt x="16230600" y="10828546"/>
                </a:lnTo>
                <a:lnTo>
                  <a:pt x="0" y="10828546"/>
                </a:lnTo>
                <a:lnTo>
                  <a:pt x="0" y="0"/>
                </a:lnTo>
                <a:close/>
              </a:path>
            </a:pathLst>
          </a:custGeom>
          <a:blipFill>
            <a:blip r:embed="rId2"/>
            <a:stretch>
              <a:fillRect l="0" t="-482" r="0" b="-7811"/>
            </a:stretch>
          </a:blipFill>
        </p:spPr>
      </p:sp>
      <p:grpSp>
        <p:nvGrpSpPr>
          <p:cNvPr name="Group 6" id="6"/>
          <p:cNvGrpSpPr/>
          <p:nvPr/>
        </p:nvGrpSpPr>
        <p:grpSpPr>
          <a:xfrm rot="0">
            <a:off x="542539" y="3104464"/>
            <a:ext cx="12909780" cy="5579481"/>
            <a:chOff x="0" y="0"/>
            <a:chExt cx="3400107" cy="1469493"/>
          </a:xfrm>
        </p:grpSpPr>
        <p:sp>
          <p:nvSpPr>
            <p:cNvPr name="Freeform 7" id="7"/>
            <p:cNvSpPr/>
            <p:nvPr/>
          </p:nvSpPr>
          <p:spPr>
            <a:xfrm flipH="false" flipV="false" rot="0">
              <a:off x="0" y="0"/>
              <a:ext cx="3400107" cy="1469493"/>
            </a:xfrm>
            <a:custGeom>
              <a:avLst/>
              <a:gdLst/>
              <a:ahLst/>
              <a:cxnLst/>
              <a:rect r="r" b="b" t="t" l="l"/>
              <a:pathLst>
                <a:path h="1469493" w="3400107">
                  <a:moveTo>
                    <a:pt x="11994" y="0"/>
                  </a:moveTo>
                  <a:lnTo>
                    <a:pt x="3388113" y="0"/>
                  </a:lnTo>
                  <a:cubicBezTo>
                    <a:pt x="3394737" y="0"/>
                    <a:pt x="3400107" y="5370"/>
                    <a:pt x="3400107" y="11994"/>
                  </a:cubicBezTo>
                  <a:lnTo>
                    <a:pt x="3400107" y="1457499"/>
                  </a:lnTo>
                  <a:cubicBezTo>
                    <a:pt x="3400107" y="1464123"/>
                    <a:pt x="3394737" y="1469493"/>
                    <a:pt x="3388113" y="1469493"/>
                  </a:cubicBezTo>
                  <a:lnTo>
                    <a:pt x="11994" y="1469493"/>
                  </a:lnTo>
                  <a:cubicBezTo>
                    <a:pt x="5370" y="1469493"/>
                    <a:pt x="0" y="1464123"/>
                    <a:pt x="0" y="1457499"/>
                  </a:cubicBezTo>
                  <a:lnTo>
                    <a:pt x="0" y="11994"/>
                  </a:lnTo>
                  <a:cubicBezTo>
                    <a:pt x="0" y="5370"/>
                    <a:pt x="5370" y="0"/>
                    <a:pt x="11994" y="0"/>
                  </a:cubicBezTo>
                  <a:close/>
                </a:path>
              </a:pathLst>
            </a:custGeom>
            <a:solidFill>
              <a:srgbClr val="FBF9F1"/>
            </a:solidFill>
            <a:ln w="38100" cap="sq">
              <a:solidFill>
                <a:srgbClr val="FBF9F1"/>
              </a:solidFill>
              <a:prstDash val="solid"/>
              <a:miter/>
            </a:ln>
          </p:spPr>
        </p:sp>
        <p:sp>
          <p:nvSpPr>
            <p:cNvPr name="TextBox 8" id="8"/>
            <p:cNvSpPr txBox="true"/>
            <p:nvPr/>
          </p:nvSpPr>
          <p:spPr>
            <a:xfrm>
              <a:off x="0" y="-38100"/>
              <a:ext cx="3400107" cy="1507593"/>
            </a:xfrm>
            <a:prstGeom prst="rect">
              <a:avLst/>
            </a:prstGeom>
          </p:spPr>
          <p:txBody>
            <a:bodyPr anchor="ctr" rtlCol="false" tIns="50800" lIns="50800" bIns="50800" rIns="50800"/>
            <a:lstStyle/>
            <a:p>
              <a:pPr algn="ctr">
                <a:lnSpc>
                  <a:spcPts val="2659"/>
                </a:lnSpc>
              </a:pPr>
            </a:p>
          </p:txBody>
        </p:sp>
      </p:grpSp>
      <p:sp>
        <p:nvSpPr>
          <p:cNvPr name="Freeform 9" id="9"/>
          <p:cNvSpPr/>
          <p:nvPr/>
        </p:nvSpPr>
        <p:spPr>
          <a:xfrm flipH="false" flipV="false" rot="0">
            <a:off x="800100" y="1842870"/>
            <a:ext cx="457200" cy="460655"/>
          </a:xfrm>
          <a:custGeom>
            <a:avLst/>
            <a:gdLst/>
            <a:ahLst/>
            <a:cxnLst/>
            <a:rect r="r" b="b" t="t" l="l"/>
            <a:pathLst>
              <a:path h="460655" w="457200">
                <a:moveTo>
                  <a:pt x="0" y="0"/>
                </a:moveTo>
                <a:lnTo>
                  <a:pt x="457200" y="0"/>
                </a:lnTo>
                <a:lnTo>
                  <a:pt x="457200" y="460655"/>
                </a:lnTo>
                <a:lnTo>
                  <a:pt x="0" y="460655"/>
                </a:lnTo>
                <a:lnTo>
                  <a:pt x="0" y="0"/>
                </a:lnTo>
                <a:close/>
              </a:path>
            </a:pathLst>
          </a:custGeom>
          <a:blipFill>
            <a:blip r:embed="rId3"/>
            <a:stretch>
              <a:fillRect l="0" t="0" r="0" b="0"/>
            </a:stretch>
          </a:blipFill>
        </p:spPr>
      </p:sp>
      <p:sp>
        <p:nvSpPr>
          <p:cNvPr name="TextBox 10" id="10"/>
          <p:cNvSpPr txBox="true"/>
          <p:nvPr/>
        </p:nvSpPr>
        <p:spPr>
          <a:xfrm rot="0">
            <a:off x="716258" y="3264553"/>
            <a:ext cx="12524243" cy="5297403"/>
          </a:xfrm>
          <a:prstGeom prst="rect">
            <a:avLst/>
          </a:prstGeom>
        </p:spPr>
        <p:txBody>
          <a:bodyPr anchor="t" rtlCol="false" tIns="0" lIns="0" bIns="0" rIns="0">
            <a:spAutoFit/>
          </a:bodyPr>
          <a:lstStyle/>
          <a:p>
            <a:pPr algn="l">
              <a:lnSpc>
                <a:spcPts val="2670"/>
              </a:lnSpc>
            </a:pPr>
            <a:r>
              <a:rPr lang="en-US" sz="1907" i="true">
                <a:solidFill>
                  <a:srgbClr val="000000"/>
                </a:solidFill>
                <a:latin typeface="Georgia Pro Italics"/>
                <a:ea typeface="Georgia Pro Italics"/>
                <a:cs typeface="Georgia Pro Italics"/>
                <a:sym typeface="Georgia Pro Italics"/>
              </a:rPr>
              <a:t>Snapchat, a popular multimedia m</a:t>
            </a:r>
            <a:r>
              <a:rPr lang="en-US" sz="1907" i="true">
                <a:solidFill>
                  <a:srgbClr val="000000"/>
                </a:solidFill>
                <a:latin typeface="Georgia Pro Italics"/>
                <a:ea typeface="Georgia Pro Italics"/>
                <a:cs typeface="Georgia Pro Italics"/>
                <a:sym typeface="Georgia Pro Italics"/>
              </a:rPr>
              <a:t>essaging app, has consistently focused on enhancing user engagement and personalization through advanced recommendation systems. As one of the largest social platforms with over 350 million daily active users, Snapchat’s goal is to provide relevant and engaging content tailored to each user’s preferences, habits, and interactions.</a:t>
            </a:r>
          </a:p>
          <a:p>
            <a:pPr algn="l">
              <a:lnSpc>
                <a:spcPts val="2670"/>
              </a:lnSpc>
            </a:pPr>
          </a:p>
          <a:p>
            <a:pPr algn="l">
              <a:lnSpc>
                <a:spcPts val="2670"/>
              </a:lnSpc>
            </a:pPr>
            <a:r>
              <a:rPr lang="en-US" sz="1907" i="true">
                <a:solidFill>
                  <a:srgbClr val="000000"/>
                </a:solidFill>
                <a:latin typeface="Georgia Pro Italics"/>
                <a:ea typeface="Georgia Pro Italics"/>
                <a:cs typeface="Georgia Pro Italics"/>
                <a:sym typeface="Georgia Pro Italics"/>
              </a:rPr>
              <a:t>The Snapchat recommendation system is primarily applied in three key areas:</a:t>
            </a:r>
          </a:p>
          <a:p>
            <a:pPr algn="l" marL="411771" indent="-205885" lvl="1">
              <a:lnSpc>
                <a:spcPts val="2670"/>
              </a:lnSpc>
              <a:buAutoNum type="arabicPeriod" startAt="1"/>
            </a:pPr>
            <a:r>
              <a:rPr lang="en-US" sz="1907" i="true" u="sng">
                <a:solidFill>
                  <a:srgbClr val="000000"/>
                </a:solidFill>
                <a:latin typeface="Georgia Pro Italics"/>
                <a:ea typeface="Georgia Pro Italics"/>
                <a:cs typeface="Georgia Pro Italics"/>
                <a:sym typeface="Georgia Pro Italics"/>
              </a:rPr>
              <a:t>Friends and Connections Recommendations</a:t>
            </a:r>
            <a:r>
              <a:rPr lang="en-US" sz="1907" i="true">
                <a:solidFill>
                  <a:srgbClr val="000000"/>
                </a:solidFill>
                <a:latin typeface="Georgia Pro Italics"/>
                <a:ea typeface="Georgia Pro Italics"/>
                <a:cs typeface="Georgia Pro Italics"/>
                <a:sym typeface="Georgia Pro Italics"/>
              </a:rPr>
              <a:t>: Suggests users that a person might know or want to connect with. </a:t>
            </a:r>
            <a:r>
              <a:rPr lang="en-US" sz="1907" i="true">
                <a:solidFill>
                  <a:srgbClr val="FF3131"/>
                </a:solidFill>
                <a:latin typeface="Georgia Pro Italics"/>
                <a:ea typeface="Georgia Pro Italics"/>
                <a:cs typeface="Georgia Pro Italics"/>
                <a:sym typeface="Georgia Pro Italics"/>
              </a:rPr>
              <a:t>Objective: To increase user engagement by helping people connect with friends, acquaintances, or users with similar interests.</a:t>
            </a:r>
          </a:p>
          <a:p>
            <a:pPr algn="l" marL="411771" indent="-205885" lvl="1">
              <a:lnSpc>
                <a:spcPts val="2670"/>
              </a:lnSpc>
              <a:buAutoNum type="arabicPeriod" startAt="1"/>
            </a:pPr>
            <a:r>
              <a:rPr lang="en-US" sz="1907" i="true" u="sng">
                <a:solidFill>
                  <a:srgbClr val="000000"/>
                </a:solidFill>
                <a:latin typeface="Georgia Pro Italics"/>
                <a:ea typeface="Georgia Pro Italics"/>
                <a:cs typeface="Georgia Pro Italics"/>
                <a:sym typeface="Georgia Pro Italics"/>
              </a:rPr>
              <a:t>Content Recommendations in Discover</a:t>
            </a:r>
            <a:r>
              <a:rPr lang="en-US" sz="1907" i="true">
                <a:solidFill>
                  <a:srgbClr val="000000"/>
                </a:solidFill>
                <a:latin typeface="Georgia Pro Italics"/>
                <a:ea typeface="Georgia Pro Italics"/>
                <a:cs typeface="Georgia Pro Italics"/>
                <a:sym typeface="Georgia Pro Italics"/>
              </a:rPr>
              <a:t>: Personalizes media content, stories, and shows to match a user’s interests. </a:t>
            </a:r>
            <a:r>
              <a:rPr lang="en-US" sz="1907" i="true">
                <a:solidFill>
                  <a:srgbClr val="FF3131"/>
                </a:solidFill>
                <a:latin typeface="Georgia Pro Italics"/>
                <a:ea typeface="Georgia Pro Italics"/>
                <a:cs typeface="Georgia Pro Italics"/>
                <a:sym typeface="Georgia Pro Italics"/>
              </a:rPr>
              <a:t>Objective: To deliver personalized stories, news, and shows that keep users engaged on the Discover tab.</a:t>
            </a:r>
          </a:p>
          <a:p>
            <a:pPr algn="l" marL="411771" indent="-205885" lvl="1">
              <a:lnSpc>
                <a:spcPts val="2670"/>
              </a:lnSpc>
              <a:spcBef>
                <a:spcPct val="0"/>
              </a:spcBef>
              <a:buAutoNum type="arabicPeriod" startAt="1"/>
            </a:pPr>
            <a:r>
              <a:rPr lang="en-US" sz="1907" i="true" u="sng">
                <a:solidFill>
                  <a:srgbClr val="000000"/>
                </a:solidFill>
                <a:latin typeface="Georgia Pro Italics"/>
                <a:ea typeface="Georgia Pro Italics"/>
                <a:cs typeface="Georgia Pro Italics"/>
                <a:sym typeface="Georgia Pro Italics"/>
              </a:rPr>
              <a:t>Lens and Filter Recommendations:</a:t>
            </a:r>
            <a:r>
              <a:rPr lang="en-US" sz="1907" i="true">
                <a:solidFill>
                  <a:srgbClr val="000000"/>
                </a:solidFill>
                <a:latin typeface="Georgia Pro Italics"/>
                <a:ea typeface="Georgia Pro Italics"/>
                <a:cs typeface="Georgia Pro Italics"/>
                <a:sym typeface="Georgia Pro Italics"/>
              </a:rPr>
              <a:t> Recommends lenses and filters based on the user’s past usage, current trends, and real-time context. </a:t>
            </a:r>
            <a:r>
              <a:rPr lang="en-US" sz="1907" i="true">
                <a:solidFill>
                  <a:srgbClr val="FF3131"/>
                </a:solidFill>
                <a:latin typeface="Georgia Pro Italics"/>
                <a:ea typeface="Georgia Pro Italics"/>
                <a:cs typeface="Georgia Pro Italics"/>
                <a:sym typeface="Georgia Pro Italics"/>
              </a:rPr>
              <a:t>Objective: To enhance the fun and interactivity of the app by recommending lenses and filters suited to a user’s past choices and real-time context (e.g., location, time, holiday).</a:t>
            </a:r>
          </a:p>
          <a:p>
            <a:pPr algn="l">
              <a:lnSpc>
                <a:spcPts val="2670"/>
              </a:lnSpc>
              <a:spcBef>
                <a:spcPct val="0"/>
              </a:spcBef>
            </a:pPr>
          </a:p>
        </p:txBody>
      </p:sp>
      <p:sp>
        <p:nvSpPr>
          <p:cNvPr name="Freeform 11" id="11"/>
          <p:cNvSpPr/>
          <p:nvPr/>
        </p:nvSpPr>
        <p:spPr>
          <a:xfrm flipH="false" flipV="false" rot="0">
            <a:off x="13680919" y="2107393"/>
            <a:ext cx="4255040" cy="3039562"/>
          </a:xfrm>
          <a:custGeom>
            <a:avLst/>
            <a:gdLst/>
            <a:ahLst/>
            <a:cxnLst/>
            <a:rect r="r" b="b" t="t" l="l"/>
            <a:pathLst>
              <a:path h="3039562" w="4255040">
                <a:moveTo>
                  <a:pt x="0" y="0"/>
                </a:moveTo>
                <a:lnTo>
                  <a:pt x="4255040" y="0"/>
                </a:lnTo>
                <a:lnTo>
                  <a:pt x="4255040" y="3039562"/>
                </a:lnTo>
                <a:lnTo>
                  <a:pt x="0" y="3039562"/>
                </a:lnTo>
                <a:lnTo>
                  <a:pt x="0" y="0"/>
                </a:lnTo>
                <a:close/>
              </a:path>
            </a:pathLst>
          </a:custGeom>
          <a:blipFill>
            <a:blip r:embed="rId4"/>
            <a:stretch>
              <a:fillRect l="-4728" t="0" r="-5399" b="0"/>
            </a:stretch>
          </a:blipFill>
        </p:spPr>
      </p:sp>
      <p:sp>
        <p:nvSpPr>
          <p:cNvPr name="TextBox 12" id="12"/>
          <p:cNvSpPr txBox="true"/>
          <p:nvPr/>
        </p:nvSpPr>
        <p:spPr>
          <a:xfrm rot="0">
            <a:off x="1482897" y="1853393"/>
            <a:ext cx="3854146" cy="441325"/>
          </a:xfrm>
          <a:prstGeom prst="rect">
            <a:avLst/>
          </a:prstGeom>
        </p:spPr>
        <p:txBody>
          <a:bodyPr anchor="t" rtlCol="false" tIns="0" lIns="0" bIns="0" rIns="0">
            <a:spAutoFit/>
          </a:bodyPr>
          <a:lstStyle/>
          <a:p>
            <a:pPr algn="l">
              <a:lnSpc>
                <a:spcPts val="3500"/>
              </a:lnSpc>
              <a:spcBef>
                <a:spcPct val="0"/>
              </a:spcBef>
            </a:pPr>
            <a:r>
              <a:rPr lang="en-US" b="true" sz="2500">
                <a:solidFill>
                  <a:srgbClr val="FBF9F1"/>
                </a:solidFill>
                <a:latin typeface="Georgia Pro Bold"/>
                <a:ea typeface="Georgia Pro Bold"/>
                <a:cs typeface="Georgia Pro Bold"/>
                <a:sym typeface="Georgia Pro Bold"/>
              </a:rPr>
              <a:t>OVERVIEW :-</a:t>
            </a:r>
          </a:p>
        </p:txBody>
      </p:sp>
      <p:sp>
        <p:nvSpPr>
          <p:cNvPr name="TextBox 13" id="13"/>
          <p:cNvSpPr txBox="true"/>
          <p:nvPr/>
        </p:nvSpPr>
        <p:spPr>
          <a:xfrm rot="0">
            <a:off x="0" y="303993"/>
            <a:ext cx="18288000" cy="730250"/>
          </a:xfrm>
          <a:prstGeom prst="rect">
            <a:avLst/>
          </a:prstGeom>
        </p:spPr>
        <p:txBody>
          <a:bodyPr anchor="t" rtlCol="false" tIns="0" lIns="0" bIns="0" rIns="0">
            <a:spAutoFit/>
          </a:bodyPr>
          <a:lstStyle/>
          <a:p>
            <a:pPr algn="ctr">
              <a:lnSpc>
                <a:spcPts val="5500"/>
              </a:lnSpc>
            </a:pPr>
            <a:r>
              <a:rPr lang="en-US" sz="5000" b="true">
                <a:solidFill>
                  <a:srgbClr val="FBF9F1"/>
                </a:solidFill>
                <a:latin typeface="Georgia Pro Bold"/>
                <a:ea typeface="Georgia Pro Bold"/>
                <a:cs typeface="Georgia Pro Bold"/>
                <a:sym typeface="Georgia Pro Bold"/>
              </a:rPr>
              <a:t>Case Study: Snapchat’s Recommendation System</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true" flipV="true" rot="-8355821">
            <a:off x="-3819711" y="-676055"/>
            <a:ext cx="9940582" cy="10671659"/>
          </a:xfrm>
          <a:custGeom>
            <a:avLst/>
            <a:gdLst/>
            <a:ahLst/>
            <a:cxnLst/>
            <a:rect r="r" b="b" t="t" l="l"/>
            <a:pathLst>
              <a:path h="10671659" w="9940582">
                <a:moveTo>
                  <a:pt x="9940582" y="10671659"/>
                </a:moveTo>
                <a:lnTo>
                  <a:pt x="0" y="10671659"/>
                </a:lnTo>
                <a:lnTo>
                  <a:pt x="0" y="0"/>
                </a:lnTo>
                <a:lnTo>
                  <a:pt x="9940582" y="0"/>
                </a:lnTo>
                <a:lnTo>
                  <a:pt x="9940582" y="10671659"/>
                </a:lnTo>
                <a:close/>
              </a:path>
            </a:pathLst>
          </a:custGeom>
          <a:blipFill>
            <a:blip r:embed="rId2"/>
            <a:stretch>
              <a:fillRect l="-54" t="0" r="-54" b="0"/>
            </a:stretch>
          </a:blipFill>
        </p:spPr>
      </p:sp>
      <p:grpSp>
        <p:nvGrpSpPr>
          <p:cNvPr name="Group 3" id="3"/>
          <p:cNvGrpSpPr/>
          <p:nvPr/>
        </p:nvGrpSpPr>
        <p:grpSpPr>
          <a:xfrm rot="0">
            <a:off x="3559016" y="2127662"/>
            <a:ext cx="4366933" cy="932720"/>
            <a:chOff x="0" y="0"/>
            <a:chExt cx="1150139" cy="245655"/>
          </a:xfrm>
        </p:grpSpPr>
        <p:sp>
          <p:nvSpPr>
            <p:cNvPr name="Freeform 4" id="4"/>
            <p:cNvSpPr/>
            <p:nvPr/>
          </p:nvSpPr>
          <p:spPr>
            <a:xfrm flipH="false" flipV="false" rot="0">
              <a:off x="0" y="0"/>
              <a:ext cx="1150139" cy="245655"/>
            </a:xfrm>
            <a:custGeom>
              <a:avLst/>
              <a:gdLst/>
              <a:ahLst/>
              <a:cxnLst/>
              <a:rect r="r" b="b" t="t" l="l"/>
              <a:pathLst>
                <a:path h="245655" w="1150139">
                  <a:moveTo>
                    <a:pt x="106371" y="0"/>
                  </a:moveTo>
                  <a:lnTo>
                    <a:pt x="1043768" y="0"/>
                  </a:lnTo>
                  <a:cubicBezTo>
                    <a:pt x="1071979" y="0"/>
                    <a:pt x="1099035" y="11207"/>
                    <a:pt x="1118983" y="31155"/>
                  </a:cubicBezTo>
                  <a:cubicBezTo>
                    <a:pt x="1138932" y="51104"/>
                    <a:pt x="1150139" y="78160"/>
                    <a:pt x="1150139" y="106371"/>
                  </a:cubicBezTo>
                  <a:lnTo>
                    <a:pt x="1150139" y="139284"/>
                  </a:lnTo>
                  <a:cubicBezTo>
                    <a:pt x="1150139" y="198031"/>
                    <a:pt x="1102515" y="245655"/>
                    <a:pt x="1043768" y="245655"/>
                  </a:cubicBezTo>
                  <a:lnTo>
                    <a:pt x="106371" y="245655"/>
                  </a:lnTo>
                  <a:cubicBezTo>
                    <a:pt x="78160" y="245655"/>
                    <a:pt x="51104" y="234448"/>
                    <a:pt x="31155" y="214499"/>
                  </a:cubicBezTo>
                  <a:cubicBezTo>
                    <a:pt x="11207" y="194551"/>
                    <a:pt x="0" y="167495"/>
                    <a:pt x="0" y="139284"/>
                  </a:cubicBezTo>
                  <a:lnTo>
                    <a:pt x="0" y="106371"/>
                  </a:lnTo>
                  <a:cubicBezTo>
                    <a:pt x="0" y="78160"/>
                    <a:pt x="11207" y="51104"/>
                    <a:pt x="31155" y="31155"/>
                  </a:cubicBezTo>
                  <a:cubicBezTo>
                    <a:pt x="51104" y="11207"/>
                    <a:pt x="78160" y="0"/>
                    <a:pt x="106371" y="0"/>
                  </a:cubicBezTo>
                  <a:close/>
                </a:path>
              </a:pathLst>
            </a:custGeom>
            <a:solidFill>
              <a:srgbClr val="FFD944"/>
            </a:solidFill>
            <a:ln w="38100" cap="rnd">
              <a:solidFill>
                <a:srgbClr val="FFD944"/>
              </a:solidFill>
              <a:prstDash val="solid"/>
              <a:round/>
            </a:ln>
          </p:spPr>
        </p:sp>
        <p:sp>
          <p:nvSpPr>
            <p:cNvPr name="TextBox 5" id="5"/>
            <p:cNvSpPr txBox="true"/>
            <p:nvPr/>
          </p:nvSpPr>
          <p:spPr>
            <a:xfrm>
              <a:off x="0" y="-57150"/>
              <a:ext cx="1150139" cy="302805"/>
            </a:xfrm>
            <a:prstGeom prst="rect">
              <a:avLst/>
            </a:prstGeom>
          </p:spPr>
          <p:txBody>
            <a:bodyPr anchor="ctr" rtlCol="false" tIns="50800" lIns="50800" bIns="50800" rIns="50800"/>
            <a:lstStyle/>
            <a:p>
              <a:pPr algn="ctr">
                <a:lnSpc>
                  <a:spcPts val="3499"/>
                </a:lnSpc>
              </a:pPr>
              <a:r>
                <a:rPr lang="en-US" b="true" sz="2499">
                  <a:solidFill>
                    <a:srgbClr val="000000"/>
                  </a:solidFill>
                  <a:latin typeface="Georgia Pro Bold"/>
                  <a:ea typeface="Georgia Pro Bold"/>
                  <a:cs typeface="Georgia Pro Bold"/>
                  <a:sym typeface="Georgia Pro Bold"/>
                </a:rPr>
                <a:t>Data Sources</a:t>
              </a:r>
            </a:p>
          </p:txBody>
        </p:sp>
      </p:grpSp>
      <p:grpSp>
        <p:nvGrpSpPr>
          <p:cNvPr name="Group 6" id="6"/>
          <p:cNvGrpSpPr/>
          <p:nvPr/>
        </p:nvGrpSpPr>
        <p:grpSpPr>
          <a:xfrm rot="0">
            <a:off x="8164752" y="2127662"/>
            <a:ext cx="4366933" cy="932720"/>
            <a:chOff x="0" y="0"/>
            <a:chExt cx="1150139" cy="245655"/>
          </a:xfrm>
        </p:grpSpPr>
        <p:sp>
          <p:nvSpPr>
            <p:cNvPr name="Freeform 7" id="7"/>
            <p:cNvSpPr/>
            <p:nvPr/>
          </p:nvSpPr>
          <p:spPr>
            <a:xfrm flipH="false" flipV="false" rot="0">
              <a:off x="0" y="0"/>
              <a:ext cx="1150139" cy="245655"/>
            </a:xfrm>
            <a:custGeom>
              <a:avLst/>
              <a:gdLst/>
              <a:ahLst/>
              <a:cxnLst/>
              <a:rect r="r" b="b" t="t" l="l"/>
              <a:pathLst>
                <a:path h="245655" w="1150139">
                  <a:moveTo>
                    <a:pt x="106371" y="0"/>
                  </a:moveTo>
                  <a:lnTo>
                    <a:pt x="1043768" y="0"/>
                  </a:lnTo>
                  <a:cubicBezTo>
                    <a:pt x="1071979" y="0"/>
                    <a:pt x="1099035" y="11207"/>
                    <a:pt x="1118983" y="31155"/>
                  </a:cubicBezTo>
                  <a:cubicBezTo>
                    <a:pt x="1138932" y="51104"/>
                    <a:pt x="1150139" y="78160"/>
                    <a:pt x="1150139" y="106371"/>
                  </a:cubicBezTo>
                  <a:lnTo>
                    <a:pt x="1150139" y="139284"/>
                  </a:lnTo>
                  <a:cubicBezTo>
                    <a:pt x="1150139" y="198031"/>
                    <a:pt x="1102515" y="245655"/>
                    <a:pt x="1043768" y="245655"/>
                  </a:cubicBezTo>
                  <a:lnTo>
                    <a:pt x="106371" y="245655"/>
                  </a:lnTo>
                  <a:cubicBezTo>
                    <a:pt x="78160" y="245655"/>
                    <a:pt x="51104" y="234448"/>
                    <a:pt x="31155" y="214499"/>
                  </a:cubicBezTo>
                  <a:cubicBezTo>
                    <a:pt x="11207" y="194551"/>
                    <a:pt x="0" y="167495"/>
                    <a:pt x="0" y="139284"/>
                  </a:cubicBezTo>
                  <a:lnTo>
                    <a:pt x="0" y="106371"/>
                  </a:lnTo>
                  <a:cubicBezTo>
                    <a:pt x="0" y="78160"/>
                    <a:pt x="11207" y="51104"/>
                    <a:pt x="31155" y="31155"/>
                  </a:cubicBezTo>
                  <a:cubicBezTo>
                    <a:pt x="51104" y="11207"/>
                    <a:pt x="78160" y="0"/>
                    <a:pt x="106371" y="0"/>
                  </a:cubicBezTo>
                  <a:close/>
                </a:path>
              </a:pathLst>
            </a:custGeom>
            <a:solidFill>
              <a:srgbClr val="FFD944"/>
            </a:solidFill>
            <a:ln w="38100" cap="rnd">
              <a:solidFill>
                <a:srgbClr val="FFD944"/>
              </a:solidFill>
              <a:prstDash val="solid"/>
              <a:round/>
            </a:ln>
          </p:spPr>
        </p:sp>
        <p:sp>
          <p:nvSpPr>
            <p:cNvPr name="TextBox 8" id="8"/>
            <p:cNvSpPr txBox="true"/>
            <p:nvPr/>
          </p:nvSpPr>
          <p:spPr>
            <a:xfrm>
              <a:off x="0" y="-57150"/>
              <a:ext cx="1150139" cy="302805"/>
            </a:xfrm>
            <a:prstGeom prst="rect">
              <a:avLst/>
            </a:prstGeom>
          </p:spPr>
          <p:txBody>
            <a:bodyPr anchor="ctr" rtlCol="false" tIns="50800" lIns="50800" bIns="50800" rIns="50800"/>
            <a:lstStyle/>
            <a:p>
              <a:pPr algn="ctr">
                <a:lnSpc>
                  <a:spcPts val="3499"/>
                </a:lnSpc>
              </a:pPr>
              <a:r>
                <a:rPr lang="en-US" b="true" sz="2499">
                  <a:solidFill>
                    <a:srgbClr val="000000"/>
                  </a:solidFill>
                  <a:latin typeface="Georgia Pro Bold"/>
                  <a:ea typeface="Georgia Pro Bold"/>
                  <a:cs typeface="Georgia Pro Bold"/>
                  <a:sym typeface="Georgia Pro Bold"/>
                </a:rPr>
                <a:t>Algorithms</a:t>
              </a:r>
            </a:p>
          </p:txBody>
        </p:sp>
      </p:grpSp>
      <p:grpSp>
        <p:nvGrpSpPr>
          <p:cNvPr name="Group 9" id="9"/>
          <p:cNvGrpSpPr/>
          <p:nvPr/>
        </p:nvGrpSpPr>
        <p:grpSpPr>
          <a:xfrm rot="0">
            <a:off x="12770487" y="2127662"/>
            <a:ext cx="4366933" cy="932720"/>
            <a:chOff x="0" y="0"/>
            <a:chExt cx="1150139" cy="245655"/>
          </a:xfrm>
        </p:grpSpPr>
        <p:sp>
          <p:nvSpPr>
            <p:cNvPr name="Freeform 10" id="10"/>
            <p:cNvSpPr/>
            <p:nvPr/>
          </p:nvSpPr>
          <p:spPr>
            <a:xfrm flipH="false" flipV="false" rot="0">
              <a:off x="0" y="0"/>
              <a:ext cx="1150139" cy="245655"/>
            </a:xfrm>
            <a:custGeom>
              <a:avLst/>
              <a:gdLst/>
              <a:ahLst/>
              <a:cxnLst/>
              <a:rect r="r" b="b" t="t" l="l"/>
              <a:pathLst>
                <a:path h="245655" w="1150139">
                  <a:moveTo>
                    <a:pt x="106371" y="0"/>
                  </a:moveTo>
                  <a:lnTo>
                    <a:pt x="1043768" y="0"/>
                  </a:lnTo>
                  <a:cubicBezTo>
                    <a:pt x="1071979" y="0"/>
                    <a:pt x="1099035" y="11207"/>
                    <a:pt x="1118983" y="31155"/>
                  </a:cubicBezTo>
                  <a:cubicBezTo>
                    <a:pt x="1138932" y="51104"/>
                    <a:pt x="1150139" y="78160"/>
                    <a:pt x="1150139" y="106371"/>
                  </a:cubicBezTo>
                  <a:lnTo>
                    <a:pt x="1150139" y="139284"/>
                  </a:lnTo>
                  <a:cubicBezTo>
                    <a:pt x="1150139" y="198031"/>
                    <a:pt x="1102515" y="245655"/>
                    <a:pt x="1043768" y="245655"/>
                  </a:cubicBezTo>
                  <a:lnTo>
                    <a:pt x="106371" y="245655"/>
                  </a:lnTo>
                  <a:cubicBezTo>
                    <a:pt x="78160" y="245655"/>
                    <a:pt x="51104" y="234448"/>
                    <a:pt x="31155" y="214499"/>
                  </a:cubicBezTo>
                  <a:cubicBezTo>
                    <a:pt x="11207" y="194551"/>
                    <a:pt x="0" y="167495"/>
                    <a:pt x="0" y="139284"/>
                  </a:cubicBezTo>
                  <a:lnTo>
                    <a:pt x="0" y="106371"/>
                  </a:lnTo>
                  <a:cubicBezTo>
                    <a:pt x="0" y="78160"/>
                    <a:pt x="11207" y="51104"/>
                    <a:pt x="31155" y="31155"/>
                  </a:cubicBezTo>
                  <a:cubicBezTo>
                    <a:pt x="51104" y="11207"/>
                    <a:pt x="78160" y="0"/>
                    <a:pt x="106371" y="0"/>
                  </a:cubicBezTo>
                  <a:close/>
                </a:path>
              </a:pathLst>
            </a:custGeom>
            <a:solidFill>
              <a:srgbClr val="FFD944"/>
            </a:solidFill>
            <a:ln w="38100" cap="rnd">
              <a:solidFill>
                <a:srgbClr val="FFD944"/>
              </a:solidFill>
              <a:prstDash val="solid"/>
              <a:round/>
            </a:ln>
          </p:spPr>
        </p:sp>
        <p:sp>
          <p:nvSpPr>
            <p:cNvPr name="TextBox 11" id="11"/>
            <p:cNvSpPr txBox="true"/>
            <p:nvPr/>
          </p:nvSpPr>
          <p:spPr>
            <a:xfrm>
              <a:off x="0" y="-57150"/>
              <a:ext cx="1150139" cy="302805"/>
            </a:xfrm>
            <a:prstGeom prst="rect">
              <a:avLst/>
            </a:prstGeom>
          </p:spPr>
          <p:txBody>
            <a:bodyPr anchor="ctr" rtlCol="false" tIns="50800" lIns="50800" bIns="50800" rIns="50800"/>
            <a:lstStyle/>
            <a:p>
              <a:pPr algn="ctr">
                <a:lnSpc>
                  <a:spcPts val="3499"/>
                </a:lnSpc>
              </a:pPr>
              <a:r>
                <a:rPr lang="en-US" b="true" sz="2499">
                  <a:solidFill>
                    <a:srgbClr val="000000"/>
                  </a:solidFill>
                  <a:latin typeface="Georgia Pro Bold"/>
                  <a:ea typeface="Georgia Pro Bold"/>
                  <a:cs typeface="Georgia Pro Bold"/>
                  <a:sym typeface="Georgia Pro Bold"/>
                </a:rPr>
                <a:t>Output</a:t>
              </a:r>
            </a:p>
          </p:txBody>
        </p:sp>
      </p:grpSp>
      <p:graphicFrame>
        <p:nvGraphicFramePr>
          <p:cNvPr name="Table 12" id="12"/>
          <p:cNvGraphicFramePr>
            <a:graphicFrameLocks noGrp="true"/>
          </p:cNvGraphicFramePr>
          <p:nvPr/>
        </p:nvGraphicFramePr>
        <p:xfrm>
          <a:off x="1425635" y="3362886"/>
          <a:ext cx="15833665" cy="4587240"/>
        </p:xfrm>
        <a:graphic>
          <a:graphicData uri="http://schemas.openxmlformats.org/drawingml/2006/table">
            <a:tbl>
              <a:tblPr/>
              <a:tblGrid>
                <a:gridCol w="2240894"/>
                <a:gridCol w="4332822"/>
                <a:gridCol w="4580566"/>
                <a:gridCol w="4679383"/>
              </a:tblGrid>
              <a:tr h="1529080">
                <a:tc>
                  <a:txBody>
                    <a:bodyPr anchor="t" rtlCol="false"/>
                    <a:lstStyle/>
                    <a:p>
                      <a:pPr algn="ctr">
                        <a:lnSpc>
                          <a:spcPts val="3499"/>
                        </a:lnSpc>
                        <a:defRPr/>
                      </a:pPr>
                      <a:r>
                        <a:rPr lang="en-US" sz="2499" b="true">
                          <a:solidFill>
                            <a:srgbClr val="000000"/>
                          </a:solidFill>
                          <a:latin typeface="Georgia Pro Bold"/>
                          <a:ea typeface="Georgia Pro Bold"/>
                          <a:cs typeface="Georgia Pro Bold"/>
                          <a:sym typeface="Georgia Pro Bold"/>
                        </a:rPr>
                        <a:t>1</a:t>
                      </a:r>
                      <a:endParaRPr lang="en-US" sz="1100"/>
                    </a:p>
                  </a:txBody>
                  <a:tcPr marL="190500" marR="190500" marT="190500" marB="190500" anchor="ctr">
                    <a:lnL cmpd="sng" algn="ctr" cap="flat" w="38100">
                      <a:solidFill>
                        <a:srgbClr val="E5E1DA"/>
                      </a:solidFill>
                      <a:prstDash val="solid"/>
                      <a:round/>
                      <a:headEnd type="none" w="med" len="med"/>
                      <a:tailEnd type="none" w="med" len="med"/>
                    </a:lnL>
                    <a:lnR cmpd="sng" algn="ctr" cap="flat" w="38100">
                      <a:solidFill>
                        <a:srgbClr val="E5E1DA"/>
                      </a:solidFill>
                      <a:prstDash val="solid"/>
                      <a:round/>
                      <a:headEnd type="none" w="med" len="med"/>
                      <a:tailEnd type="none" w="med" len="med"/>
                    </a:lnR>
                    <a:lnT cmpd="sng" algn="ctr" cap="flat" w="38100">
                      <a:solidFill>
                        <a:srgbClr val="E5E1DA"/>
                      </a:solidFill>
                      <a:prstDash val="solid"/>
                      <a:round/>
                      <a:headEnd type="none" w="med" len="med"/>
                      <a:tailEnd type="none" w="med" len="med"/>
                    </a:lnT>
                    <a:lnB cmpd="sng" algn="ctr" cap="flat" w="38100">
                      <a:solidFill>
                        <a:srgbClr val="E5E1DA"/>
                      </a:solidFill>
                      <a:prstDash val="solid"/>
                      <a:round/>
                      <a:headEnd type="none" w="med" len="med"/>
                      <a:tailEnd type="none" w="med" len="med"/>
                    </a:lnB>
                    <a:solidFill>
                      <a:srgbClr val="E5E1DA"/>
                    </a:solidFill>
                  </a:tcPr>
                </a:tc>
                <a:tc>
                  <a:txBody>
                    <a:bodyPr anchor="t" rtlCol="false"/>
                    <a:lstStyle/>
                    <a:p>
                      <a:pPr algn="ctr">
                        <a:lnSpc>
                          <a:spcPts val="2940"/>
                        </a:lnSpc>
                        <a:defRPr/>
                      </a:pPr>
                      <a:r>
                        <a:rPr lang="en-US" sz="2100">
                          <a:solidFill>
                            <a:srgbClr val="E5E1DA"/>
                          </a:solidFill>
                          <a:latin typeface="Georgia Pro"/>
                          <a:ea typeface="Georgia Pro"/>
                          <a:cs typeface="Georgia Pro"/>
                          <a:sym typeface="Georgia Pro"/>
                        </a:rPr>
                        <a:t>User interactions</a:t>
                      </a:r>
                      <a:endParaRPr lang="en-US" sz="1100"/>
                    </a:p>
                  </a:txBody>
                  <a:tcPr marL="190500" marR="190500" marT="190500" marB="190500" anchor="ctr">
                    <a:lnL cmpd="sng" algn="ctr" cap="flat" w="38100">
                      <a:solidFill>
                        <a:srgbClr val="E5E1DA"/>
                      </a:solidFill>
                      <a:prstDash val="solid"/>
                      <a:round/>
                      <a:headEnd type="none" w="med" len="med"/>
                      <a:tailEnd type="none" w="med" len="med"/>
                    </a:lnL>
                    <a:lnR cmpd="sng" algn="ctr" cap="flat" w="38100">
                      <a:solidFill>
                        <a:srgbClr val="E5E1DA"/>
                      </a:solidFill>
                      <a:prstDash val="solid"/>
                      <a:round/>
                      <a:headEnd type="none" w="med" len="med"/>
                      <a:tailEnd type="none" w="med" len="med"/>
                    </a:lnR>
                    <a:lnT cmpd="sng" algn="ctr" cap="flat" w="38100">
                      <a:solidFill>
                        <a:srgbClr val="E5E1DA"/>
                      </a:solidFill>
                      <a:prstDash val="solid"/>
                      <a:round/>
                      <a:headEnd type="none" w="med" len="med"/>
                      <a:tailEnd type="none" w="med" len="med"/>
                    </a:lnT>
                    <a:lnB cmpd="sng" algn="ctr" cap="flat" w="38100">
                      <a:solidFill>
                        <a:srgbClr val="E5E1DA"/>
                      </a:solidFill>
                      <a:prstDash val="solid"/>
                      <a:round/>
                      <a:headEnd type="none" w="med" len="med"/>
                      <a:tailEnd type="none" w="med" len="med"/>
                    </a:lnB>
                    <a:solidFill>
                      <a:srgbClr val="000000"/>
                    </a:solidFill>
                  </a:tcPr>
                </a:tc>
                <a:tc>
                  <a:txBody>
                    <a:bodyPr anchor="t" rtlCol="false"/>
                    <a:lstStyle/>
                    <a:p>
                      <a:pPr algn="ctr">
                        <a:lnSpc>
                          <a:spcPts val="2940"/>
                        </a:lnSpc>
                        <a:defRPr/>
                      </a:pPr>
                      <a:r>
                        <a:rPr lang="en-US" sz="2100">
                          <a:solidFill>
                            <a:srgbClr val="E5E1DA"/>
                          </a:solidFill>
                          <a:latin typeface="Georgia Pro"/>
                          <a:ea typeface="Georgia Pro"/>
                          <a:cs typeface="Georgia Pro"/>
                          <a:sym typeface="Georgia Pro"/>
                        </a:rPr>
                        <a:t>Collaborative filtering</a:t>
                      </a:r>
                      <a:endParaRPr lang="en-US" sz="1100"/>
                    </a:p>
                  </a:txBody>
                  <a:tcPr marL="190500" marR="190500" marT="190500" marB="190500" anchor="ctr">
                    <a:lnL cmpd="sng" algn="ctr" cap="flat" w="38100">
                      <a:solidFill>
                        <a:srgbClr val="E5E1DA"/>
                      </a:solidFill>
                      <a:prstDash val="solid"/>
                      <a:round/>
                      <a:headEnd type="none" w="med" len="med"/>
                      <a:tailEnd type="none" w="med" len="med"/>
                    </a:lnL>
                    <a:lnR cmpd="sng" algn="ctr" cap="flat" w="38100">
                      <a:solidFill>
                        <a:srgbClr val="E5E1DA"/>
                      </a:solidFill>
                      <a:prstDash val="solid"/>
                      <a:round/>
                      <a:headEnd type="none" w="med" len="med"/>
                      <a:tailEnd type="none" w="med" len="med"/>
                    </a:lnR>
                    <a:lnT cmpd="sng" algn="ctr" cap="flat" w="38100">
                      <a:solidFill>
                        <a:srgbClr val="E5E1DA"/>
                      </a:solidFill>
                      <a:prstDash val="solid"/>
                      <a:round/>
                      <a:headEnd type="none" w="med" len="med"/>
                      <a:tailEnd type="none" w="med" len="med"/>
                    </a:lnT>
                    <a:lnB cmpd="sng" algn="ctr" cap="flat" w="38100">
                      <a:solidFill>
                        <a:srgbClr val="E5E1DA"/>
                      </a:solidFill>
                      <a:prstDash val="solid"/>
                      <a:round/>
                      <a:headEnd type="none" w="med" len="med"/>
                      <a:tailEnd type="none" w="med" len="med"/>
                    </a:lnB>
                    <a:solidFill>
                      <a:srgbClr val="000000"/>
                    </a:solidFill>
                  </a:tcPr>
                </a:tc>
                <a:tc>
                  <a:txBody>
                    <a:bodyPr anchor="t" rtlCol="false"/>
                    <a:lstStyle/>
                    <a:p>
                      <a:pPr algn="ctr">
                        <a:lnSpc>
                          <a:spcPts val="2940"/>
                        </a:lnSpc>
                        <a:defRPr/>
                      </a:pPr>
                      <a:r>
                        <a:rPr lang="en-US" sz="2100">
                          <a:solidFill>
                            <a:srgbClr val="E5E1DA"/>
                          </a:solidFill>
                          <a:latin typeface="Georgia Pro"/>
                          <a:ea typeface="Georgia Pro"/>
                          <a:cs typeface="Georgia Pro"/>
                          <a:sym typeface="Georgia Pro"/>
                        </a:rPr>
                        <a:t>Personalized Discover feed</a:t>
                      </a:r>
                      <a:endParaRPr lang="en-US" sz="1100"/>
                    </a:p>
                  </a:txBody>
                  <a:tcPr marL="190500" marR="190500" marT="190500" marB="190500" anchor="ctr">
                    <a:lnL cmpd="sng" algn="ctr" cap="flat" w="38100">
                      <a:solidFill>
                        <a:srgbClr val="E5E1DA"/>
                      </a:solidFill>
                      <a:prstDash val="solid"/>
                      <a:round/>
                      <a:headEnd type="none" w="med" len="med"/>
                      <a:tailEnd type="none" w="med" len="med"/>
                    </a:lnL>
                    <a:lnR cmpd="sng" algn="ctr" cap="flat" w="38100">
                      <a:solidFill>
                        <a:srgbClr val="E5E1DA"/>
                      </a:solidFill>
                      <a:prstDash val="solid"/>
                      <a:round/>
                      <a:headEnd type="none" w="med" len="med"/>
                      <a:tailEnd type="none" w="med" len="med"/>
                    </a:lnR>
                    <a:lnT cmpd="sng" algn="ctr" cap="flat" w="38100">
                      <a:solidFill>
                        <a:srgbClr val="E5E1DA"/>
                      </a:solidFill>
                      <a:prstDash val="solid"/>
                      <a:round/>
                      <a:headEnd type="none" w="med" len="med"/>
                      <a:tailEnd type="none" w="med" len="med"/>
                    </a:lnT>
                    <a:lnB cmpd="sng" algn="ctr" cap="flat" w="38100">
                      <a:solidFill>
                        <a:srgbClr val="E5E1DA"/>
                      </a:solidFill>
                      <a:prstDash val="solid"/>
                      <a:round/>
                      <a:headEnd type="none" w="med" len="med"/>
                      <a:tailEnd type="none" w="med" len="med"/>
                    </a:lnB>
                    <a:solidFill>
                      <a:srgbClr val="000000"/>
                    </a:solidFill>
                  </a:tcPr>
                </a:tc>
              </a:tr>
              <a:tr h="1529080">
                <a:tc>
                  <a:txBody>
                    <a:bodyPr anchor="t" rtlCol="false"/>
                    <a:lstStyle/>
                    <a:p>
                      <a:pPr algn="ctr">
                        <a:lnSpc>
                          <a:spcPts val="3499"/>
                        </a:lnSpc>
                        <a:defRPr/>
                      </a:pPr>
                      <a:r>
                        <a:rPr lang="en-US" sz="2499" b="true">
                          <a:solidFill>
                            <a:srgbClr val="000000"/>
                          </a:solidFill>
                          <a:latin typeface="Georgia Pro Bold"/>
                          <a:ea typeface="Georgia Pro Bold"/>
                          <a:cs typeface="Georgia Pro Bold"/>
                          <a:sym typeface="Georgia Pro Bold"/>
                        </a:rPr>
                        <a:t>2</a:t>
                      </a:r>
                      <a:endParaRPr lang="en-US" sz="1100"/>
                    </a:p>
                  </a:txBody>
                  <a:tcPr marL="190500" marR="190500" marT="190500" marB="190500" anchor="ctr">
                    <a:lnL cmpd="sng" algn="ctr" cap="flat" w="38100">
                      <a:solidFill>
                        <a:srgbClr val="E5E1DA"/>
                      </a:solidFill>
                      <a:prstDash val="solid"/>
                      <a:round/>
                      <a:headEnd type="none" w="med" len="med"/>
                      <a:tailEnd type="none" w="med" len="med"/>
                    </a:lnL>
                    <a:lnR cmpd="sng" algn="ctr" cap="flat" w="38100">
                      <a:solidFill>
                        <a:srgbClr val="E5E1DA"/>
                      </a:solidFill>
                      <a:prstDash val="solid"/>
                      <a:round/>
                      <a:headEnd type="none" w="med" len="med"/>
                      <a:tailEnd type="none" w="med" len="med"/>
                    </a:lnR>
                    <a:lnT cmpd="sng" algn="ctr" cap="flat" w="38100">
                      <a:solidFill>
                        <a:srgbClr val="E5E1DA"/>
                      </a:solidFill>
                      <a:prstDash val="solid"/>
                      <a:round/>
                      <a:headEnd type="none" w="med" len="med"/>
                      <a:tailEnd type="none" w="med" len="med"/>
                    </a:lnT>
                    <a:lnB cmpd="sng" algn="ctr" cap="flat" w="38100">
                      <a:solidFill>
                        <a:srgbClr val="E5E1DA"/>
                      </a:solidFill>
                      <a:prstDash val="solid"/>
                      <a:round/>
                      <a:headEnd type="none" w="med" len="med"/>
                      <a:tailEnd type="none" w="med" len="med"/>
                    </a:lnB>
                    <a:solidFill>
                      <a:srgbClr val="E5E1DA"/>
                    </a:solidFill>
                  </a:tcPr>
                </a:tc>
                <a:tc>
                  <a:txBody>
                    <a:bodyPr anchor="t" rtlCol="false"/>
                    <a:lstStyle/>
                    <a:p>
                      <a:pPr algn="ctr">
                        <a:lnSpc>
                          <a:spcPts val="2940"/>
                        </a:lnSpc>
                        <a:defRPr/>
                      </a:pPr>
                      <a:r>
                        <a:rPr lang="en-US" sz="2100">
                          <a:solidFill>
                            <a:srgbClr val="E5E1DA"/>
                          </a:solidFill>
                          <a:latin typeface="Georgia Pro"/>
                          <a:ea typeface="Georgia Pro"/>
                          <a:cs typeface="Georgia Pro"/>
                          <a:sym typeface="Georgia Pro"/>
                        </a:rPr>
                        <a:t>Content metadata</a:t>
                      </a:r>
                      <a:endParaRPr lang="en-US" sz="1100"/>
                    </a:p>
                  </a:txBody>
                  <a:tcPr marL="190500" marR="190500" marT="190500" marB="190500" anchor="ctr">
                    <a:lnL cmpd="sng" algn="ctr" cap="flat" w="38100">
                      <a:solidFill>
                        <a:srgbClr val="E5E1DA"/>
                      </a:solidFill>
                      <a:prstDash val="solid"/>
                      <a:round/>
                      <a:headEnd type="none" w="med" len="med"/>
                      <a:tailEnd type="none" w="med" len="med"/>
                    </a:lnL>
                    <a:lnR cmpd="sng" algn="ctr" cap="flat" w="38100">
                      <a:solidFill>
                        <a:srgbClr val="E5E1DA"/>
                      </a:solidFill>
                      <a:prstDash val="solid"/>
                      <a:round/>
                      <a:headEnd type="none" w="med" len="med"/>
                      <a:tailEnd type="none" w="med" len="med"/>
                    </a:lnR>
                    <a:lnT cmpd="sng" algn="ctr" cap="flat" w="38100">
                      <a:solidFill>
                        <a:srgbClr val="E5E1DA"/>
                      </a:solidFill>
                      <a:prstDash val="solid"/>
                      <a:round/>
                      <a:headEnd type="none" w="med" len="med"/>
                      <a:tailEnd type="none" w="med" len="med"/>
                    </a:lnT>
                    <a:lnB cmpd="sng" algn="ctr" cap="flat" w="38100">
                      <a:solidFill>
                        <a:srgbClr val="E5E1DA"/>
                      </a:solidFill>
                      <a:prstDash val="solid"/>
                      <a:round/>
                      <a:headEnd type="none" w="med" len="med"/>
                      <a:tailEnd type="none" w="med" len="med"/>
                    </a:lnB>
                    <a:solidFill>
                      <a:srgbClr val="000000"/>
                    </a:solidFill>
                  </a:tcPr>
                </a:tc>
                <a:tc>
                  <a:txBody>
                    <a:bodyPr anchor="t" rtlCol="false"/>
                    <a:lstStyle/>
                    <a:p>
                      <a:pPr algn="ctr">
                        <a:lnSpc>
                          <a:spcPts val="2940"/>
                        </a:lnSpc>
                        <a:defRPr/>
                      </a:pPr>
                      <a:r>
                        <a:rPr lang="en-US" sz="2100">
                          <a:solidFill>
                            <a:srgbClr val="E5E1DA"/>
                          </a:solidFill>
                          <a:latin typeface="Georgia Pro"/>
                          <a:ea typeface="Georgia Pro"/>
                          <a:cs typeface="Georgia Pro"/>
                          <a:sym typeface="Georgia Pro"/>
                        </a:rPr>
                        <a:t>Content-based filtering</a:t>
                      </a:r>
                      <a:endParaRPr lang="en-US" sz="1100"/>
                    </a:p>
                    <a:p>
                      <a:pPr algn="l">
                        <a:lnSpc>
                          <a:spcPts val="2940"/>
                        </a:lnSpc>
                      </a:pPr>
                    </a:p>
                  </a:txBody>
                  <a:tcPr marL="190500" marR="190500" marT="190500" marB="190500" anchor="ctr">
                    <a:lnL cmpd="sng" algn="ctr" cap="flat" w="38100">
                      <a:solidFill>
                        <a:srgbClr val="E5E1DA"/>
                      </a:solidFill>
                      <a:prstDash val="solid"/>
                      <a:round/>
                      <a:headEnd type="none" w="med" len="med"/>
                      <a:tailEnd type="none" w="med" len="med"/>
                    </a:lnL>
                    <a:lnR cmpd="sng" algn="ctr" cap="flat" w="38100">
                      <a:solidFill>
                        <a:srgbClr val="E5E1DA"/>
                      </a:solidFill>
                      <a:prstDash val="solid"/>
                      <a:round/>
                      <a:headEnd type="none" w="med" len="med"/>
                      <a:tailEnd type="none" w="med" len="med"/>
                    </a:lnR>
                    <a:lnT cmpd="sng" algn="ctr" cap="flat" w="38100">
                      <a:solidFill>
                        <a:srgbClr val="E5E1DA"/>
                      </a:solidFill>
                      <a:prstDash val="solid"/>
                      <a:round/>
                      <a:headEnd type="none" w="med" len="med"/>
                      <a:tailEnd type="none" w="med" len="med"/>
                    </a:lnT>
                    <a:lnB cmpd="sng" algn="ctr" cap="flat" w="38100">
                      <a:solidFill>
                        <a:srgbClr val="E5E1DA"/>
                      </a:solidFill>
                      <a:prstDash val="solid"/>
                      <a:round/>
                      <a:headEnd type="none" w="med" len="med"/>
                      <a:tailEnd type="none" w="med" len="med"/>
                    </a:lnB>
                    <a:solidFill>
                      <a:srgbClr val="000000"/>
                    </a:solidFill>
                  </a:tcPr>
                </a:tc>
                <a:tc>
                  <a:txBody>
                    <a:bodyPr anchor="t" rtlCol="false"/>
                    <a:lstStyle/>
                    <a:p>
                      <a:pPr algn="ctr">
                        <a:lnSpc>
                          <a:spcPts val="2940"/>
                        </a:lnSpc>
                        <a:defRPr/>
                      </a:pPr>
                      <a:r>
                        <a:rPr lang="en-US" sz="2100">
                          <a:solidFill>
                            <a:srgbClr val="E5E1DA"/>
                          </a:solidFill>
                          <a:latin typeface="Georgia Pro"/>
                          <a:ea typeface="Georgia Pro"/>
                          <a:cs typeface="Georgia Pro"/>
                          <a:sym typeface="Georgia Pro"/>
                        </a:rPr>
                        <a:t>Tailored Spotlight content</a:t>
                      </a:r>
                      <a:endParaRPr lang="en-US" sz="1100"/>
                    </a:p>
                    <a:p>
                      <a:pPr algn="ctr">
                        <a:lnSpc>
                          <a:spcPts val="2940"/>
                        </a:lnSpc>
                      </a:pPr>
                    </a:p>
                  </a:txBody>
                  <a:tcPr marL="190500" marR="190500" marT="190500" marB="190500" anchor="ctr">
                    <a:lnL cmpd="sng" algn="ctr" cap="flat" w="38100">
                      <a:solidFill>
                        <a:srgbClr val="E5E1DA"/>
                      </a:solidFill>
                      <a:prstDash val="solid"/>
                      <a:round/>
                      <a:headEnd type="none" w="med" len="med"/>
                      <a:tailEnd type="none" w="med" len="med"/>
                    </a:lnL>
                    <a:lnR cmpd="sng" algn="ctr" cap="flat" w="38100">
                      <a:solidFill>
                        <a:srgbClr val="E5E1DA"/>
                      </a:solidFill>
                      <a:prstDash val="solid"/>
                      <a:round/>
                      <a:headEnd type="none" w="med" len="med"/>
                      <a:tailEnd type="none" w="med" len="med"/>
                    </a:lnR>
                    <a:lnT cmpd="sng" algn="ctr" cap="flat" w="38100">
                      <a:solidFill>
                        <a:srgbClr val="E5E1DA"/>
                      </a:solidFill>
                      <a:prstDash val="solid"/>
                      <a:round/>
                      <a:headEnd type="none" w="med" len="med"/>
                      <a:tailEnd type="none" w="med" len="med"/>
                    </a:lnT>
                    <a:lnB cmpd="sng" algn="ctr" cap="flat" w="38100">
                      <a:solidFill>
                        <a:srgbClr val="E5E1DA"/>
                      </a:solidFill>
                      <a:prstDash val="solid"/>
                      <a:round/>
                      <a:headEnd type="none" w="med" len="med"/>
                      <a:tailEnd type="none" w="med" len="med"/>
                    </a:lnB>
                    <a:solidFill>
                      <a:srgbClr val="000000"/>
                    </a:solidFill>
                  </a:tcPr>
                </a:tc>
              </a:tr>
              <a:tr h="1529080">
                <a:tc>
                  <a:txBody>
                    <a:bodyPr anchor="t" rtlCol="false"/>
                    <a:lstStyle/>
                    <a:p>
                      <a:pPr algn="ctr">
                        <a:lnSpc>
                          <a:spcPts val="3499"/>
                        </a:lnSpc>
                        <a:defRPr/>
                      </a:pPr>
                      <a:r>
                        <a:rPr lang="en-US" sz="2499" b="true">
                          <a:solidFill>
                            <a:srgbClr val="000000"/>
                          </a:solidFill>
                          <a:latin typeface="Georgia Pro Bold"/>
                          <a:ea typeface="Georgia Pro Bold"/>
                          <a:cs typeface="Georgia Pro Bold"/>
                          <a:sym typeface="Georgia Pro Bold"/>
                        </a:rPr>
                        <a:t>3</a:t>
                      </a:r>
                      <a:endParaRPr lang="en-US" sz="1100"/>
                    </a:p>
                  </a:txBody>
                  <a:tcPr marL="190500" marR="190500" marT="190500" marB="190500" anchor="ctr">
                    <a:lnL cmpd="sng" algn="ctr" cap="flat" w="38100">
                      <a:solidFill>
                        <a:srgbClr val="E5E1DA"/>
                      </a:solidFill>
                      <a:prstDash val="solid"/>
                      <a:round/>
                      <a:headEnd type="none" w="med" len="med"/>
                      <a:tailEnd type="none" w="med" len="med"/>
                    </a:lnL>
                    <a:lnR cmpd="sng" algn="ctr" cap="flat" w="38100">
                      <a:solidFill>
                        <a:srgbClr val="E5E1DA"/>
                      </a:solidFill>
                      <a:prstDash val="solid"/>
                      <a:round/>
                      <a:headEnd type="none" w="med" len="med"/>
                      <a:tailEnd type="none" w="med" len="med"/>
                    </a:lnR>
                    <a:lnT cmpd="sng" algn="ctr" cap="flat" w="38100">
                      <a:solidFill>
                        <a:srgbClr val="E5E1DA"/>
                      </a:solidFill>
                      <a:prstDash val="solid"/>
                      <a:round/>
                      <a:headEnd type="none" w="med" len="med"/>
                      <a:tailEnd type="none" w="med" len="med"/>
                    </a:lnT>
                    <a:lnB cmpd="sng" algn="ctr" cap="flat" w="38100">
                      <a:solidFill>
                        <a:srgbClr val="E5E1DA"/>
                      </a:solidFill>
                      <a:prstDash val="solid"/>
                      <a:round/>
                      <a:headEnd type="none" w="med" len="med"/>
                      <a:tailEnd type="none" w="med" len="med"/>
                    </a:lnB>
                    <a:solidFill>
                      <a:srgbClr val="E5E1DA"/>
                    </a:solidFill>
                  </a:tcPr>
                </a:tc>
                <a:tc>
                  <a:txBody>
                    <a:bodyPr anchor="t" rtlCol="false"/>
                    <a:lstStyle/>
                    <a:p>
                      <a:pPr algn="ctr">
                        <a:lnSpc>
                          <a:spcPts val="2940"/>
                        </a:lnSpc>
                        <a:defRPr/>
                      </a:pPr>
                      <a:r>
                        <a:rPr lang="en-US" sz="2100">
                          <a:solidFill>
                            <a:srgbClr val="E5E1DA"/>
                          </a:solidFill>
                          <a:latin typeface="Georgia Pro"/>
                          <a:ea typeface="Georgia Pro"/>
                          <a:cs typeface="Georgia Pro"/>
                          <a:sym typeface="Georgia Pro"/>
                        </a:rPr>
                        <a:t>Social graph</a:t>
                      </a:r>
                      <a:endParaRPr lang="en-US" sz="1100"/>
                    </a:p>
                  </a:txBody>
                  <a:tcPr marL="190500" marR="190500" marT="190500" marB="190500" anchor="ctr">
                    <a:lnL cmpd="sng" algn="ctr" cap="flat" w="38100">
                      <a:solidFill>
                        <a:srgbClr val="E5E1DA"/>
                      </a:solidFill>
                      <a:prstDash val="solid"/>
                      <a:round/>
                      <a:headEnd type="none" w="med" len="med"/>
                      <a:tailEnd type="none" w="med" len="med"/>
                    </a:lnL>
                    <a:lnR cmpd="sng" algn="ctr" cap="flat" w="38100">
                      <a:solidFill>
                        <a:srgbClr val="E5E1DA"/>
                      </a:solidFill>
                      <a:prstDash val="solid"/>
                      <a:round/>
                      <a:headEnd type="none" w="med" len="med"/>
                      <a:tailEnd type="none" w="med" len="med"/>
                    </a:lnR>
                    <a:lnT cmpd="sng" algn="ctr" cap="flat" w="38100">
                      <a:solidFill>
                        <a:srgbClr val="E5E1DA"/>
                      </a:solidFill>
                      <a:prstDash val="solid"/>
                      <a:round/>
                      <a:headEnd type="none" w="med" len="med"/>
                      <a:tailEnd type="none" w="med" len="med"/>
                    </a:lnT>
                    <a:lnB cmpd="sng" algn="ctr" cap="flat" w="38100">
                      <a:solidFill>
                        <a:srgbClr val="E5E1DA"/>
                      </a:solidFill>
                      <a:prstDash val="solid"/>
                      <a:round/>
                      <a:headEnd type="none" w="med" len="med"/>
                      <a:tailEnd type="none" w="med" len="med"/>
                    </a:lnB>
                    <a:solidFill>
                      <a:srgbClr val="000000"/>
                    </a:solidFill>
                  </a:tcPr>
                </a:tc>
                <a:tc>
                  <a:txBody>
                    <a:bodyPr anchor="t" rtlCol="false"/>
                    <a:lstStyle/>
                    <a:p>
                      <a:pPr algn="ctr">
                        <a:lnSpc>
                          <a:spcPts val="2940"/>
                        </a:lnSpc>
                        <a:defRPr/>
                      </a:pPr>
                      <a:r>
                        <a:rPr lang="en-US" sz="2100">
                          <a:solidFill>
                            <a:srgbClr val="E5E1DA"/>
                          </a:solidFill>
                          <a:latin typeface="Georgia Pro"/>
                          <a:ea typeface="Georgia Pro"/>
                          <a:cs typeface="Georgia Pro"/>
                          <a:sym typeface="Georgia Pro"/>
                        </a:rPr>
                        <a:t>Graph-based recommendations</a:t>
                      </a:r>
                      <a:endParaRPr lang="en-US" sz="1100"/>
                    </a:p>
                    <a:p>
                      <a:pPr algn="just">
                        <a:lnSpc>
                          <a:spcPts val="2940"/>
                        </a:lnSpc>
                      </a:pPr>
                    </a:p>
                  </a:txBody>
                  <a:tcPr marL="190500" marR="190500" marT="190500" marB="190500" anchor="ctr">
                    <a:lnL cmpd="sng" algn="ctr" cap="flat" w="38100">
                      <a:solidFill>
                        <a:srgbClr val="E5E1DA"/>
                      </a:solidFill>
                      <a:prstDash val="solid"/>
                      <a:round/>
                      <a:headEnd type="none" w="med" len="med"/>
                      <a:tailEnd type="none" w="med" len="med"/>
                    </a:lnL>
                    <a:lnR cmpd="sng" algn="ctr" cap="flat" w="38100">
                      <a:solidFill>
                        <a:srgbClr val="E5E1DA"/>
                      </a:solidFill>
                      <a:prstDash val="solid"/>
                      <a:round/>
                      <a:headEnd type="none" w="med" len="med"/>
                      <a:tailEnd type="none" w="med" len="med"/>
                    </a:lnR>
                    <a:lnT cmpd="sng" algn="ctr" cap="flat" w="38100">
                      <a:solidFill>
                        <a:srgbClr val="E5E1DA"/>
                      </a:solidFill>
                      <a:prstDash val="solid"/>
                      <a:round/>
                      <a:headEnd type="none" w="med" len="med"/>
                      <a:tailEnd type="none" w="med" len="med"/>
                    </a:lnT>
                    <a:lnB cmpd="sng" algn="ctr" cap="flat" w="38100">
                      <a:solidFill>
                        <a:srgbClr val="E5E1DA"/>
                      </a:solidFill>
                      <a:prstDash val="solid"/>
                      <a:round/>
                      <a:headEnd type="none" w="med" len="med"/>
                      <a:tailEnd type="none" w="med" len="med"/>
                    </a:lnB>
                    <a:solidFill>
                      <a:srgbClr val="000000"/>
                    </a:solidFill>
                  </a:tcPr>
                </a:tc>
                <a:tc>
                  <a:txBody>
                    <a:bodyPr anchor="t" rtlCol="false"/>
                    <a:lstStyle/>
                    <a:p>
                      <a:pPr algn="ctr">
                        <a:lnSpc>
                          <a:spcPts val="2940"/>
                        </a:lnSpc>
                        <a:defRPr/>
                      </a:pPr>
                      <a:r>
                        <a:rPr lang="en-US" sz="2100">
                          <a:solidFill>
                            <a:srgbClr val="E5E1DA"/>
                          </a:solidFill>
                          <a:latin typeface="Georgia Pro"/>
                          <a:ea typeface="Georgia Pro"/>
                          <a:cs typeface="Georgia Pro"/>
                          <a:sym typeface="Georgia Pro"/>
                        </a:rPr>
                        <a:t>Friend suggestions</a:t>
                      </a:r>
                      <a:endParaRPr lang="en-US" sz="1100"/>
                    </a:p>
                    <a:p>
                      <a:pPr algn="ctr">
                        <a:lnSpc>
                          <a:spcPts val="2940"/>
                        </a:lnSpc>
                      </a:pPr>
                    </a:p>
                  </a:txBody>
                  <a:tcPr marL="190500" marR="190500" marT="190500" marB="190500" anchor="ctr">
                    <a:lnL cmpd="sng" algn="ctr" cap="flat" w="38100">
                      <a:solidFill>
                        <a:srgbClr val="E5E1DA"/>
                      </a:solidFill>
                      <a:prstDash val="solid"/>
                      <a:round/>
                      <a:headEnd type="none" w="med" len="med"/>
                      <a:tailEnd type="none" w="med" len="med"/>
                    </a:lnL>
                    <a:lnR cmpd="sng" algn="ctr" cap="flat" w="38100">
                      <a:solidFill>
                        <a:srgbClr val="E5E1DA"/>
                      </a:solidFill>
                      <a:prstDash val="solid"/>
                      <a:round/>
                      <a:headEnd type="none" w="med" len="med"/>
                      <a:tailEnd type="none" w="med" len="med"/>
                    </a:lnR>
                    <a:lnT cmpd="sng" algn="ctr" cap="flat" w="38100">
                      <a:solidFill>
                        <a:srgbClr val="E5E1DA"/>
                      </a:solidFill>
                      <a:prstDash val="solid"/>
                      <a:round/>
                      <a:headEnd type="none" w="med" len="med"/>
                      <a:tailEnd type="none" w="med" len="med"/>
                    </a:lnT>
                    <a:lnB cmpd="sng" algn="ctr" cap="flat" w="38100">
                      <a:solidFill>
                        <a:srgbClr val="E5E1DA"/>
                      </a:solidFill>
                      <a:prstDash val="solid"/>
                      <a:round/>
                      <a:headEnd type="none" w="med" len="med"/>
                      <a:tailEnd type="none" w="med" len="med"/>
                    </a:lnB>
                    <a:solidFill>
                      <a:srgbClr val="000000"/>
                    </a:solidFill>
                  </a:tcPr>
                </a:tc>
              </a:tr>
            </a:tbl>
          </a:graphicData>
        </a:graphic>
      </p:graphicFrame>
      <p:sp>
        <p:nvSpPr>
          <p:cNvPr name="TextBox 13" id="13"/>
          <p:cNvSpPr txBox="true"/>
          <p:nvPr/>
        </p:nvSpPr>
        <p:spPr>
          <a:xfrm rot="0">
            <a:off x="5285875" y="582612"/>
            <a:ext cx="11221298" cy="730250"/>
          </a:xfrm>
          <a:prstGeom prst="rect">
            <a:avLst/>
          </a:prstGeom>
        </p:spPr>
        <p:txBody>
          <a:bodyPr anchor="t" rtlCol="false" tIns="0" lIns="0" bIns="0" rIns="0">
            <a:spAutoFit/>
          </a:bodyPr>
          <a:lstStyle/>
          <a:p>
            <a:pPr algn="ctr">
              <a:lnSpc>
                <a:spcPts val="5500"/>
              </a:lnSpc>
            </a:pPr>
            <a:r>
              <a:rPr lang="en-US" b="true" sz="5000">
                <a:solidFill>
                  <a:srgbClr val="FBF9F1"/>
                </a:solidFill>
                <a:latin typeface="Georgia Pro Bold"/>
                <a:ea typeface="Georgia Pro Bold"/>
                <a:cs typeface="Georgia Pro Bold"/>
                <a:sym typeface="Georgia Pro Bold"/>
              </a:rPr>
              <a:t>CONTENT RECOMMENDATION</a:t>
            </a:r>
          </a:p>
        </p:txBody>
      </p:sp>
      <p:sp>
        <p:nvSpPr>
          <p:cNvPr name="TextBox 14" id="14"/>
          <p:cNvSpPr txBox="true"/>
          <p:nvPr/>
        </p:nvSpPr>
        <p:spPr>
          <a:xfrm rot="0">
            <a:off x="4011861" y="8216826"/>
            <a:ext cx="13247439" cy="1323340"/>
          </a:xfrm>
          <a:prstGeom prst="rect">
            <a:avLst/>
          </a:prstGeom>
        </p:spPr>
        <p:txBody>
          <a:bodyPr anchor="t" rtlCol="false" tIns="0" lIns="0" bIns="0" rIns="0">
            <a:spAutoFit/>
          </a:bodyPr>
          <a:lstStyle/>
          <a:p>
            <a:pPr algn="ctr">
              <a:lnSpc>
                <a:spcPts val="2659"/>
              </a:lnSpc>
            </a:pPr>
            <a:r>
              <a:rPr lang="en-US" sz="1899">
                <a:solidFill>
                  <a:srgbClr val="FBF9F1"/>
                </a:solidFill>
                <a:latin typeface="Georgia Pro"/>
                <a:ea typeface="Georgia Pro"/>
                <a:cs typeface="Georgia Pro"/>
                <a:sym typeface="Georgia Pro"/>
              </a:rPr>
              <a:t>Snapchat's content recommendation system is a sophisticated blend of various algorithms and data sources. It analyzes user interactions, content metadata, and social connections to deliver a highly personalized experience. The system continuously learns from user behavior, adapting recommendations in real-time to keep content fresh and engaging.</a:t>
            </a:r>
          </a:p>
          <a:p>
            <a:pPr algn="ctr">
              <a:lnSpc>
                <a:spcPts val="2659"/>
              </a:lnSpc>
              <a:spcBef>
                <a:spcPct val="0"/>
              </a:spcBef>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DAGVSoNpuME</dc:identifier>
  <dcterms:modified xsi:type="dcterms:W3CDTF">2011-08-01T06:04:30Z</dcterms:modified>
  <cp:revision>1</cp:revision>
  <dc:title>Non Text Magic Studio Magic Design for Presentations L&amp;P</dc:title>
</cp:coreProperties>
</file>